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83" r:id="rId3"/>
    <p:sldId id="286" r:id="rId4"/>
    <p:sldId id="287" r:id="rId5"/>
    <p:sldId id="292" r:id="rId6"/>
    <p:sldId id="290" r:id="rId7"/>
    <p:sldId id="285" r:id="rId8"/>
    <p:sldId id="289" r:id="rId9"/>
    <p:sldId id="291" r:id="rId10"/>
    <p:sldId id="295" r:id="rId11"/>
    <p:sldId id="293" r:id="rId12"/>
    <p:sldId id="296" r:id="rId13"/>
    <p:sldId id="297" r:id="rId14"/>
    <p:sldId id="294" r:id="rId15"/>
    <p:sldId id="298" r:id="rId16"/>
    <p:sldId id="299" r:id="rId17"/>
    <p:sldId id="300" r:id="rId18"/>
    <p:sldId id="301" r:id="rId19"/>
    <p:sldId id="302" r:id="rId20"/>
    <p:sldId id="303" r:id="rId21"/>
    <p:sldId id="304" r:id="rId22"/>
    <p:sldId id="305" r:id="rId23"/>
    <p:sldId id="306" r:id="rId24"/>
    <p:sldId id="307" r:id="rId25"/>
    <p:sldId id="310" r:id="rId26"/>
    <p:sldId id="308" r:id="rId27"/>
    <p:sldId id="309" r:id="rId28"/>
    <p:sldId id="311" r:id="rId29"/>
    <p:sldId id="312" r:id="rId30"/>
    <p:sldId id="313" r:id="rId31"/>
    <p:sldId id="281" r:id="rId32"/>
  </p:sldIdLst>
  <p:sldSz cx="9144000" cy="5143500" type="screen16x9"/>
  <p:notesSz cx="7104063" cy="10234613"/>
  <p:defaultTextStyle>
    <a:defPPr>
      <a:defRPr lang="zh-CN"/>
    </a:defPPr>
    <a:lvl1pPr algn="l" rtl="0" fontAlgn="base">
      <a:spcBef>
        <a:spcPct val="0"/>
      </a:spcBef>
      <a:spcAft>
        <a:spcPct val="0"/>
      </a:spcAft>
      <a:defRPr sz="2000" kern="1200">
        <a:solidFill>
          <a:schemeClr val="tx1"/>
        </a:solidFill>
        <a:latin typeface="Arial" charset="0"/>
        <a:ea typeface="宋体" charset="-122"/>
        <a:cs typeface="+mn-cs"/>
      </a:defRPr>
    </a:lvl1pPr>
    <a:lvl2pPr marL="457200" algn="l" rtl="0" fontAlgn="base">
      <a:spcBef>
        <a:spcPct val="0"/>
      </a:spcBef>
      <a:spcAft>
        <a:spcPct val="0"/>
      </a:spcAft>
      <a:defRPr sz="2000" kern="1200">
        <a:solidFill>
          <a:schemeClr val="tx1"/>
        </a:solidFill>
        <a:latin typeface="Arial" charset="0"/>
        <a:ea typeface="宋体" charset="-122"/>
        <a:cs typeface="+mn-cs"/>
      </a:defRPr>
    </a:lvl2pPr>
    <a:lvl3pPr marL="914400" algn="l" rtl="0" fontAlgn="base">
      <a:spcBef>
        <a:spcPct val="0"/>
      </a:spcBef>
      <a:spcAft>
        <a:spcPct val="0"/>
      </a:spcAft>
      <a:defRPr sz="2000" kern="1200">
        <a:solidFill>
          <a:schemeClr val="tx1"/>
        </a:solidFill>
        <a:latin typeface="Arial" charset="0"/>
        <a:ea typeface="宋体" charset="-122"/>
        <a:cs typeface="+mn-cs"/>
      </a:defRPr>
    </a:lvl3pPr>
    <a:lvl4pPr marL="1371600" algn="l" rtl="0" fontAlgn="base">
      <a:spcBef>
        <a:spcPct val="0"/>
      </a:spcBef>
      <a:spcAft>
        <a:spcPct val="0"/>
      </a:spcAft>
      <a:defRPr sz="2000" kern="1200">
        <a:solidFill>
          <a:schemeClr val="tx1"/>
        </a:solidFill>
        <a:latin typeface="Arial" charset="0"/>
        <a:ea typeface="宋体" charset="-122"/>
        <a:cs typeface="+mn-cs"/>
      </a:defRPr>
    </a:lvl4pPr>
    <a:lvl5pPr marL="1828800" algn="l" rtl="0" fontAlgn="base">
      <a:spcBef>
        <a:spcPct val="0"/>
      </a:spcBef>
      <a:spcAft>
        <a:spcPct val="0"/>
      </a:spcAft>
      <a:defRPr sz="2000" kern="1200">
        <a:solidFill>
          <a:schemeClr val="tx1"/>
        </a:solidFill>
        <a:latin typeface="Arial" charset="0"/>
        <a:ea typeface="宋体" charset="-122"/>
        <a:cs typeface="+mn-cs"/>
      </a:defRPr>
    </a:lvl5pPr>
    <a:lvl6pPr marL="2286000" algn="l" defTabSz="914400" rtl="0" eaLnBrk="1" latinLnBrk="0" hangingPunct="1">
      <a:defRPr sz="2000" kern="1200">
        <a:solidFill>
          <a:schemeClr val="tx1"/>
        </a:solidFill>
        <a:latin typeface="Arial" charset="0"/>
        <a:ea typeface="宋体" charset="-122"/>
        <a:cs typeface="+mn-cs"/>
      </a:defRPr>
    </a:lvl6pPr>
    <a:lvl7pPr marL="2743200" algn="l" defTabSz="914400" rtl="0" eaLnBrk="1" latinLnBrk="0" hangingPunct="1">
      <a:defRPr sz="2000" kern="1200">
        <a:solidFill>
          <a:schemeClr val="tx1"/>
        </a:solidFill>
        <a:latin typeface="Arial" charset="0"/>
        <a:ea typeface="宋体" charset="-122"/>
        <a:cs typeface="+mn-cs"/>
      </a:defRPr>
    </a:lvl7pPr>
    <a:lvl8pPr marL="3200400" algn="l" defTabSz="914400" rtl="0" eaLnBrk="1" latinLnBrk="0" hangingPunct="1">
      <a:defRPr sz="2000" kern="1200">
        <a:solidFill>
          <a:schemeClr val="tx1"/>
        </a:solidFill>
        <a:latin typeface="Arial" charset="0"/>
        <a:ea typeface="宋体" charset="-122"/>
        <a:cs typeface="+mn-cs"/>
      </a:defRPr>
    </a:lvl8pPr>
    <a:lvl9pPr marL="3657600" algn="l" defTabSz="914400" rtl="0" eaLnBrk="1" latinLnBrk="0" hangingPunct="1">
      <a:defRPr sz="2000"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63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DEAACD1-131D-4FEF-AF4D-62E72FFC9BE5}" type="datetimeFigureOut">
              <a:rPr lang="zh-CN" altLang="en-US"/>
              <a:pPr>
                <a:defRPr/>
              </a:pPr>
              <a:t>2019/11/7</a:t>
            </a:fld>
            <a:endParaRPr lang="zh-CN" altLang="en-US"/>
          </a:p>
        </p:txBody>
      </p:sp>
      <p:sp>
        <p:nvSpPr>
          <p:cNvPr id="4" name="幻灯片图像占位符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09613" y="4926013"/>
            <a:ext cx="5683250" cy="4029075"/>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4024313" y="9720263"/>
            <a:ext cx="3078162" cy="51435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EBC70598-8E6B-4C27-A286-5BB18FB5AE95}" type="slidenum">
              <a:rPr lang="zh-CN" altLang="en-US"/>
              <a:pPr>
                <a:defRPr/>
              </a:pPr>
              <a:t>‹#›</a:t>
            </a:fld>
            <a:endParaRPr lang="zh-CN" altLang="en-US"/>
          </a:p>
        </p:txBody>
      </p:sp>
    </p:spTree>
    <p:extLst>
      <p:ext uri="{BB962C8B-B14F-4D97-AF65-F5344CB8AC3E}">
        <p14:creationId xmlns:p14="http://schemas.microsoft.com/office/powerpoint/2010/main" val="41621307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CF2EE7-27D9-47F5-9C87-54EF87C1B319}" type="slidenum">
              <a:rPr lang="zh-CN" altLang="en-US"/>
              <a:pPr fontAlgn="base">
                <a:spcBef>
                  <a:spcPct val="0"/>
                </a:spcBef>
                <a:spcAft>
                  <a:spcPct val="0"/>
                </a:spcAft>
                <a:defRPr/>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TextEdit="1"/>
          </p:cNvSpPr>
          <p:nvPr>
            <p:ph type="sldImg"/>
          </p:nvPr>
        </p:nvSpPr>
        <p:spPr bwMode="auto">
          <a:noFill/>
          <a:ln>
            <a:solidFill>
              <a:srgbClr val="000000"/>
            </a:solidFill>
            <a:miter lim="800000"/>
            <a:headEnd/>
            <a:tailEnd/>
          </a:ln>
        </p:spPr>
      </p:sp>
      <p:sp>
        <p:nvSpPr>
          <p:cNvPr id="3789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987"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D5C6C63C-D905-4ABA-9473-B4C9CDDA79EE}" type="slidenum">
              <a:rPr lang="zh-CN" altLang="en-US" sz="1200">
                <a:latin typeface="+mn-lt"/>
                <a:ea typeface="+mn-ea"/>
              </a:rPr>
              <a:pPr algn="r">
                <a:defRPr/>
              </a:pPr>
              <a:t>10</a:t>
            </a:fld>
            <a:endParaRPr lang="en-US" altLang="zh-CN" sz="1200">
              <a:latin typeface="+mn-lt"/>
              <a:ea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bwMode="auto">
          <a:noFill/>
          <a:ln>
            <a:solidFill>
              <a:srgbClr val="000000"/>
            </a:solidFill>
            <a:miter lim="800000"/>
            <a:headEnd/>
            <a:tailEnd/>
          </a:ln>
        </p:spPr>
      </p:sp>
      <p:sp>
        <p:nvSpPr>
          <p:cNvPr id="3993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7651"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7BC10324-52A9-4285-9ACA-830948B9EDA3}" type="slidenum">
              <a:rPr lang="zh-CN" altLang="en-US" sz="1200">
                <a:latin typeface="+mn-lt"/>
                <a:ea typeface="+mn-ea"/>
              </a:rPr>
              <a:pPr algn="r">
                <a:defRPr/>
              </a:pPr>
              <a:t>11</a:t>
            </a:fld>
            <a:endParaRPr lang="en-US" altLang="zh-CN" sz="1200">
              <a:latin typeface="+mn-lt"/>
              <a:ea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TextEdit="1"/>
          </p:cNvSpPr>
          <p:nvPr>
            <p:ph type="sldImg"/>
          </p:nvPr>
        </p:nvSpPr>
        <p:spPr bwMode="auto">
          <a:noFill/>
          <a:ln>
            <a:solidFill>
              <a:srgbClr val="000000"/>
            </a:solidFill>
            <a:miter lim="800000"/>
            <a:headEnd/>
            <a:tailEnd/>
          </a:ln>
        </p:spPr>
      </p:sp>
      <p:sp>
        <p:nvSpPr>
          <p:cNvPr id="4198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5"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FB404388-60EB-47A1-8097-A4D4BE771119}" type="slidenum">
              <a:rPr lang="zh-CN" altLang="en-US" sz="1200">
                <a:latin typeface="+mn-lt"/>
                <a:ea typeface="+mn-ea"/>
              </a:rPr>
              <a:pPr algn="r">
                <a:defRPr/>
              </a:pPr>
              <a:t>12</a:t>
            </a:fld>
            <a:endParaRPr lang="en-US" altLang="zh-CN" sz="1200">
              <a:latin typeface="+mn-lt"/>
              <a:ea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FDAAFDC9-A994-441E-917C-659345A33589}" type="slidenum">
              <a:rPr lang="zh-CN" altLang="en-US" sz="1200">
                <a:latin typeface="Calibri" pitchFamily="34" charset="0"/>
              </a:rPr>
              <a:pPr algn="r"/>
              <a:t>13</a:t>
            </a:fld>
            <a:endParaRPr lang="en-US" altLang="zh-CN" sz="12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TextEdit="1"/>
          </p:cNvSpPr>
          <p:nvPr>
            <p:ph type="sldImg"/>
          </p:nvPr>
        </p:nvSpPr>
        <p:spPr bwMode="auto">
          <a:noFill/>
          <a:ln>
            <a:solidFill>
              <a:srgbClr val="000000"/>
            </a:solidFill>
            <a:miter lim="800000"/>
            <a:headEnd/>
            <a:tailEnd/>
          </a:ln>
        </p:spPr>
      </p:sp>
      <p:sp>
        <p:nvSpPr>
          <p:cNvPr id="460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7651"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08DEA6E9-9F54-4488-84C1-3DD81577DC82}" type="slidenum">
              <a:rPr lang="zh-CN" altLang="en-US" sz="1200">
                <a:latin typeface="+mn-lt"/>
                <a:ea typeface="+mn-ea"/>
              </a:rPr>
              <a:pPr algn="r">
                <a:defRPr/>
              </a:pPr>
              <a:t>14</a:t>
            </a:fld>
            <a:endParaRPr lang="en-US" altLang="zh-CN" sz="1200">
              <a:latin typeface="+mn-lt"/>
              <a:ea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1"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CA0078DB-0D87-4088-8B93-CADEAC804D55}" type="slidenum">
              <a:rPr lang="zh-CN" altLang="en-US" sz="1200">
                <a:latin typeface="Calibri" pitchFamily="34" charset="0"/>
              </a:rPr>
              <a:pPr algn="r"/>
              <a:t>15</a:t>
            </a:fld>
            <a:endParaRPr lang="en-US" altLang="zh-CN" sz="120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0179"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8716B61D-ED18-4B5D-BC97-05C7CE5F0022}" type="slidenum">
              <a:rPr lang="zh-CN" altLang="en-US" sz="1200">
                <a:latin typeface="Calibri" pitchFamily="34" charset="0"/>
              </a:rPr>
              <a:pPr algn="r"/>
              <a:t>16</a:t>
            </a:fld>
            <a:endParaRPr lang="en-US" altLang="zh-CN"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2227"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96BAB649-C033-45F0-984C-AD214360F935}" type="slidenum">
              <a:rPr lang="zh-CN" altLang="en-US" sz="1200">
                <a:latin typeface="Calibri" pitchFamily="34" charset="0"/>
              </a:rPr>
              <a:pPr algn="r"/>
              <a:t>17</a:t>
            </a:fld>
            <a:endParaRPr lang="en-US" altLang="zh-CN" sz="120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427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AB53CE0D-6B80-431F-88CA-1C93C14EE0EA}" type="slidenum">
              <a:rPr lang="zh-CN" altLang="en-US" sz="1200">
                <a:latin typeface="Calibri" pitchFamily="34" charset="0"/>
              </a:rPr>
              <a:pPr algn="r"/>
              <a:t>18</a:t>
            </a:fld>
            <a:endParaRPr lang="en-US" altLang="zh-CN" sz="120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632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5F532407-12E2-4763-A965-4BDF87B63E1D}" type="slidenum">
              <a:rPr lang="zh-CN" altLang="en-US" sz="1200">
                <a:latin typeface="Calibri" pitchFamily="34" charset="0"/>
              </a:rPr>
              <a:pPr algn="r"/>
              <a:t>19</a:t>
            </a:fld>
            <a:endParaRPr lang="en-US" altLang="zh-CN"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4D3801-390E-43D1-B008-82723034DDDC}" type="slidenum">
              <a:rPr lang="zh-CN" altLang="en-US"/>
              <a:pPr fontAlgn="base">
                <a:spcBef>
                  <a:spcPct val="0"/>
                </a:spcBef>
                <a:spcAft>
                  <a:spcPct val="0"/>
                </a:spcAft>
                <a:defRPr/>
              </a:pPr>
              <a:t>2</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3795"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0E1E7488-D0E2-42C2-B3E2-F359807A1B42}" type="slidenum">
              <a:rPr lang="zh-CN" altLang="en-US" sz="1200">
                <a:latin typeface="+mn-lt"/>
                <a:ea typeface="+mn-ea"/>
              </a:rPr>
              <a:pPr algn="r">
                <a:defRPr/>
              </a:pPr>
              <a:t>20</a:t>
            </a:fld>
            <a:endParaRPr lang="en-US" altLang="zh-CN" sz="1200">
              <a:latin typeface="+mn-lt"/>
              <a:ea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3"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0E3A8EE4-F239-42ED-8ED1-3BB7EBA7788E}" type="slidenum">
              <a:rPr lang="zh-CN" altLang="en-US" sz="1200">
                <a:latin typeface="+mn-lt"/>
                <a:ea typeface="+mn-ea"/>
              </a:rPr>
              <a:pPr algn="r">
                <a:defRPr/>
              </a:pPr>
              <a:t>21</a:t>
            </a:fld>
            <a:endParaRPr lang="en-US" altLang="zh-CN" sz="1200">
              <a:latin typeface="+mn-lt"/>
              <a:ea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2467"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C7420731-8B46-41CF-A76D-6015B53EAB9F}" type="slidenum">
              <a:rPr lang="zh-CN" altLang="en-US" sz="1200">
                <a:latin typeface="Calibri" pitchFamily="34" charset="0"/>
              </a:rPr>
              <a:pPr algn="r"/>
              <a:t>22</a:t>
            </a:fld>
            <a:endParaRPr lang="en-US" altLang="zh-CN" sz="1200">
              <a:latin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451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2A9F91B5-2609-47A2-B9FF-E8B2B1B55996}" type="slidenum">
              <a:rPr lang="zh-CN" altLang="en-US" sz="1200">
                <a:latin typeface="Calibri" pitchFamily="34" charset="0"/>
              </a:rPr>
              <a:pPr algn="r"/>
              <a:t>23</a:t>
            </a:fld>
            <a:endParaRPr lang="en-US" altLang="zh-CN" sz="1200">
              <a:latin typeface="Calibri"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656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86D32037-AA86-4EC2-805C-31029356CE21}" type="slidenum">
              <a:rPr lang="zh-CN" altLang="en-US" sz="1200">
                <a:latin typeface="Calibri" pitchFamily="34" charset="0"/>
              </a:rPr>
              <a:pPr algn="r"/>
              <a:t>24</a:t>
            </a:fld>
            <a:endParaRPr lang="en-US" altLang="zh-CN" sz="1200">
              <a:latin typeface="Calibri"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noTextEdit="1"/>
          </p:cNvSpPr>
          <p:nvPr>
            <p:ph type="sldImg"/>
          </p:nvPr>
        </p:nvSpPr>
        <p:spPr bwMode="auto">
          <a:noFill/>
          <a:ln>
            <a:solidFill>
              <a:srgbClr val="000000"/>
            </a:solidFill>
            <a:miter lim="800000"/>
            <a:headEnd/>
            <a:tailEnd/>
          </a:ln>
        </p:spPr>
      </p:sp>
      <p:sp>
        <p:nvSpPr>
          <p:cNvPr id="6861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8611"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8693666D-E415-4CAB-909F-392BEB26246A}" type="slidenum">
              <a:rPr lang="zh-CN" altLang="en-US" sz="1200">
                <a:latin typeface="Calibri" pitchFamily="34" charset="0"/>
              </a:rPr>
              <a:pPr algn="r"/>
              <a:t>25</a:t>
            </a:fld>
            <a:endParaRPr lang="en-US" altLang="zh-CN" sz="120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TextEdit="1"/>
          </p:cNvSpPr>
          <p:nvPr>
            <p:ph type="sldImg"/>
          </p:nvPr>
        </p:nvSpPr>
        <p:spPr bwMode="auto">
          <a:noFill/>
          <a:ln>
            <a:solidFill>
              <a:srgbClr val="000000"/>
            </a:solidFill>
            <a:miter lim="800000"/>
            <a:headEnd/>
            <a:tailEnd/>
          </a:ln>
        </p:spPr>
      </p:sp>
      <p:sp>
        <p:nvSpPr>
          <p:cNvPr id="7065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0659"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1C199F02-4F83-4BC9-9EF5-D5676F9561D5}" type="slidenum">
              <a:rPr lang="zh-CN" altLang="en-US" sz="1200">
                <a:latin typeface="Calibri" pitchFamily="34" charset="0"/>
              </a:rPr>
              <a:pPr algn="r"/>
              <a:t>26</a:t>
            </a:fld>
            <a:endParaRPr lang="en-US" altLang="zh-CN" sz="1200">
              <a:latin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2707"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BF92A897-B498-4B92-8D5B-446DF096E9CD}" type="slidenum">
              <a:rPr lang="zh-CN" altLang="en-US" sz="1200">
                <a:latin typeface="Calibri" pitchFamily="34" charset="0"/>
              </a:rPr>
              <a:pPr algn="r"/>
              <a:t>27</a:t>
            </a:fld>
            <a:endParaRPr lang="en-US" altLang="zh-CN" sz="1200">
              <a:latin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noTextEdi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475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94BD6416-1EB6-40A0-AC9A-76B46D380F90}" type="slidenum">
              <a:rPr lang="zh-CN" altLang="en-US" sz="1200">
                <a:latin typeface="Calibri" pitchFamily="34" charset="0"/>
              </a:rPr>
              <a:pPr algn="r"/>
              <a:t>28</a:t>
            </a:fld>
            <a:endParaRPr lang="en-US" altLang="zh-CN" sz="120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680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EA6B15E7-F038-41ED-BF2B-5C5C86431A57}" type="slidenum">
              <a:rPr lang="zh-CN" altLang="en-US" sz="1200">
                <a:latin typeface="Calibri" pitchFamily="34" charset="0"/>
              </a:rPr>
              <a:pPr algn="r"/>
              <a:t>29</a:t>
            </a:fld>
            <a:endParaRPr lang="en-US" altLang="zh-CN" sz="12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B9B6F4AB-6021-4CCC-AEE1-12CF121C1EC1}" type="slidenum">
              <a:rPr lang="zh-CN" altLang="en-US" sz="1200">
                <a:latin typeface="Calibri" pitchFamily="34" charset="0"/>
              </a:rPr>
              <a:pPr algn="r"/>
              <a:t>3</a:t>
            </a:fld>
            <a:endParaRPr lang="en-US" altLang="zh-CN" sz="1200">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noTextEdit="1"/>
          </p:cNvSpPr>
          <p:nvPr>
            <p:ph type="sldImg"/>
          </p:nvPr>
        </p:nvSpPr>
        <p:spPr bwMode="auto">
          <a:noFill/>
          <a:ln>
            <a:solidFill>
              <a:srgbClr val="000000"/>
            </a:solidFill>
            <a:miter lim="800000"/>
            <a:headEnd/>
            <a:tailEnd/>
          </a:ln>
        </p:spPr>
      </p:sp>
      <p:sp>
        <p:nvSpPr>
          <p:cNvPr id="788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8851"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4CB9FF70-0D26-45E6-8B01-7934659C5BF7}" type="slidenum">
              <a:rPr lang="zh-CN" altLang="en-US" sz="1200">
                <a:latin typeface="Calibri" pitchFamily="34" charset="0"/>
              </a:rPr>
              <a:pPr algn="r"/>
              <a:t>30</a:t>
            </a:fld>
            <a:endParaRPr lang="en-US" altLang="zh-CN" sz="1200">
              <a:latin typeface="Calibri"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幻灯片图像占位符 1"/>
          <p:cNvSpPr>
            <a:spLocks noGrp="1" noRot="1" noChangeAspect="1"/>
          </p:cNvSpPr>
          <p:nvPr>
            <p:ph type="sldImg"/>
          </p:nvPr>
        </p:nvSpPr>
        <p:spPr bwMode="auto">
          <a:noFill/>
          <a:ln>
            <a:solidFill>
              <a:srgbClr val="000000"/>
            </a:solidFill>
            <a:miter lim="800000"/>
            <a:headEnd/>
            <a:tailEnd/>
          </a:ln>
        </p:spPr>
      </p:sp>
      <p:sp>
        <p:nvSpPr>
          <p:cNvPr id="808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041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220F29-8902-44F4-9A1C-FC5D0A1EA353}" type="slidenum">
              <a:rPr lang="en-US" altLang="zh-CN"/>
              <a:pPr fontAlgn="base">
                <a:spcBef>
                  <a:spcPct val="0"/>
                </a:spcBef>
                <a:spcAft>
                  <a:spcPct val="0"/>
                </a:spcAft>
                <a:defRPr/>
              </a:pPr>
              <a:t>31</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560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DC5C59D2-6FFE-4447-9DFC-9024066FF150}" type="slidenum">
              <a:rPr lang="zh-CN" altLang="en-US" sz="1200">
                <a:latin typeface="Calibri" pitchFamily="34" charset="0"/>
              </a:rPr>
              <a:pPr algn="r"/>
              <a:t>4</a:t>
            </a:fld>
            <a:endParaRPr lang="en-US" altLang="zh-CN"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TextEdit="1"/>
          </p:cNvSpPr>
          <p:nvPr>
            <p:ph type="sldImg"/>
          </p:nvPr>
        </p:nvSpPr>
        <p:spPr bwMode="auto">
          <a:noFill/>
          <a:ln>
            <a:solidFill>
              <a:srgbClr val="000000"/>
            </a:solidFill>
            <a:miter lim="800000"/>
            <a:headEnd/>
            <a:tailEnd/>
          </a:ln>
        </p:spPr>
      </p:sp>
      <p:sp>
        <p:nvSpPr>
          <p:cNvPr id="276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7" name="灯片编号占位符 3"/>
          <p:cNvSpPr txBox="1">
            <a:spLocks noGrp="1"/>
          </p:cNvSpPr>
          <p:nvPr/>
        </p:nvSpPr>
        <p:spPr bwMode="auto">
          <a:xfrm>
            <a:off x="4024313" y="9720263"/>
            <a:ext cx="3078162" cy="514350"/>
          </a:xfrm>
          <a:prstGeom prst="rect">
            <a:avLst/>
          </a:prstGeom>
          <a:noFill/>
          <a:ln>
            <a:miter lim="800000"/>
            <a:headEnd/>
            <a:tailEnd/>
          </a:ln>
        </p:spPr>
        <p:txBody>
          <a:bodyPr anchor="b"/>
          <a:lstStyle/>
          <a:p>
            <a:pPr algn="r">
              <a:defRPr/>
            </a:pPr>
            <a:fld id="{7AF27674-A4DD-4AD3-97F2-529928021FA7}" type="slidenum">
              <a:rPr lang="zh-CN" altLang="en-US" sz="1200">
                <a:latin typeface="+mn-lt"/>
                <a:ea typeface="+mn-ea"/>
              </a:rPr>
              <a:pPr algn="r">
                <a:defRPr/>
              </a:pPr>
              <a:t>5</a:t>
            </a:fld>
            <a:endParaRPr lang="en-US" altLang="zh-CN" sz="1200">
              <a:latin typeface="+mn-lt"/>
              <a:ea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9699"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AB26FE46-AEC8-47C5-BD17-7CE85AAF0271}" type="slidenum">
              <a:rPr lang="zh-CN" altLang="en-US" sz="1200">
                <a:latin typeface="Calibri" pitchFamily="34" charset="0"/>
              </a:rPr>
              <a:pPr algn="r"/>
              <a:t>6</a:t>
            </a:fld>
            <a:endParaRPr lang="en-US" altLang="zh-CN"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headEnd/>
            <a:tailEnd/>
          </a:ln>
        </p:spPr>
      </p:sp>
      <p:sp>
        <p:nvSpPr>
          <p:cNvPr id="317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375327-7827-44A2-AC5C-95CAAFBDA222}" type="slidenum">
              <a:rPr lang="zh-CN" altLang="en-US"/>
              <a:pPr fontAlgn="base">
                <a:spcBef>
                  <a:spcPct val="0"/>
                </a:spcBef>
                <a:spcAft>
                  <a:spcPct val="0"/>
                </a:spcAft>
                <a:defRPr/>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TextEdit="1"/>
          </p:cNvSpPr>
          <p:nvPr>
            <p:ph type="sldImg"/>
          </p:nvPr>
        </p:nvSpPr>
        <p:spPr bwMode="auto">
          <a:noFill/>
          <a:ln>
            <a:solidFill>
              <a:srgbClr val="000000"/>
            </a:solidFill>
            <a:miter lim="800000"/>
            <a:headEnd/>
            <a:tailEnd/>
          </a:ln>
        </p:spPr>
      </p:sp>
      <p:sp>
        <p:nvSpPr>
          <p:cNvPr id="337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3795"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25795A1B-A4AD-4569-91DE-45975C8834CD}" type="slidenum">
              <a:rPr lang="zh-CN" altLang="en-US" sz="1200">
                <a:latin typeface="Calibri" pitchFamily="34" charset="0"/>
              </a:rPr>
              <a:pPr algn="r"/>
              <a:t>8</a:t>
            </a:fld>
            <a:endParaRPr lang="en-US" altLang="zh-CN"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TextEdit="1"/>
          </p:cNvSpPr>
          <p:nvPr>
            <p:ph type="sldImg"/>
          </p:nvPr>
        </p:nvSpPr>
        <p:spPr bwMode="auto">
          <a:noFill/>
          <a:ln>
            <a:solidFill>
              <a:srgbClr val="000000"/>
            </a:solidFill>
            <a:miter lim="800000"/>
            <a:headEnd/>
            <a:tailEnd/>
          </a:ln>
        </p:spPr>
      </p:sp>
      <p:sp>
        <p:nvSpPr>
          <p:cNvPr id="358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3"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0EAC94A0-4E9D-4EC5-B35A-C52C954191B8}" type="slidenum">
              <a:rPr lang="zh-CN" altLang="en-US" sz="1200">
                <a:latin typeface="Calibri" pitchFamily="34" charset="0"/>
              </a:rPr>
              <a:pPr algn="r"/>
              <a:t>9</a:t>
            </a:fld>
            <a:endParaRPr lang="en-US" altLang="zh-CN"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A4001EB3-66A1-4730-BAA3-5D899B8C3F47}"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E487801-ACA4-46BC-8CD0-64548B9A149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2FA3EA5F-209A-4BBA-AFDC-39F20498B6BB}"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6A9E268-8E9D-4C0D-8307-8E387CA2B2C5}"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lIns="95057" tIns="47529" rIns="95057" bIns="47529" rtlCol="0">
            <a:normAutofit/>
          </a:bodyPr>
          <a:lstStyle>
            <a:lvl1pPr marL="0" indent="0" algn="ctr">
              <a:buNone/>
              <a:defRPr sz="810">
                <a:solidFill>
                  <a:srgbClr val="7F7F7F"/>
                </a:solidFill>
                <a:latin typeface="Lato Regular"/>
                <a:cs typeface="Lato Regular"/>
              </a:defRPr>
            </a:lvl1pPr>
          </a:lstStyle>
          <a:p>
            <a:pPr lvl="0"/>
            <a:endParaRPr lang="en-US" noProof="0" dirty="0"/>
          </a:p>
        </p:txBody>
      </p:sp>
      <p:sp>
        <p:nvSpPr>
          <p:cNvPr id="8" name="Text Placeholder 7"/>
          <p:cNvSpPr>
            <a:spLocks noGrp="1"/>
          </p:cNvSpPr>
          <p:nvPr>
            <p:ph type="body" sz="quarter" idx="10"/>
          </p:nvPr>
        </p:nvSpPr>
        <p:spPr>
          <a:xfrm>
            <a:off x="2966029" y="2851588"/>
            <a:ext cx="3383973" cy="323892"/>
          </a:xfrm>
          <a:prstGeom prst="rect">
            <a:avLst/>
          </a:prstGeom>
        </p:spPr>
        <p:txBody>
          <a:bodyPr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zh-CN" altLang="en-US" dirty="0"/>
              <a:t>单击此处编辑母版文本样式</a:t>
            </a:r>
          </a:p>
        </p:txBody>
      </p:sp>
      <p:sp>
        <p:nvSpPr>
          <p:cNvPr id="9" name="Text Placeholder 7"/>
          <p:cNvSpPr>
            <a:spLocks noGrp="1"/>
          </p:cNvSpPr>
          <p:nvPr>
            <p:ph type="body" sz="quarter" idx="11"/>
          </p:nvPr>
        </p:nvSpPr>
        <p:spPr>
          <a:xfrm>
            <a:off x="2966029" y="3289513"/>
            <a:ext cx="3383973" cy="171368"/>
          </a:xfrm>
          <a:prstGeom prst="rect">
            <a:avLst/>
          </a:prstGeom>
        </p:spPr>
        <p:txBody>
          <a:bodyPr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zh-CN" altLang="en-US" dirty="0" err="1"/>
              <a:t>单击此处编辑母版文本样式</a:t>
            </a:r>
          </a:p>
        </p:txBody>
      </p:sp>
      <p:sp>
        <p:nvSpPr>
          <p:cNvPr id="10" name="Text Placeholder 2"/>
          <p:cNvSpPr>
            <a:spLocks noGrp="1"/>
          </p:cNvSpPr>
          <p:nvPr>
            <p:ph type="body" sz="quarter" idx="16"/>
          </p:nvPr>
        </p:nvSpPr>
        <p:spPr>
          <a:xfrm>
            <a:off x="2981375" y="3614001"/>
            <a:ext cx="3366029" cy="1152852"/>
          </a:xfrm>
          <a:prstGeom prst="rect">
            <a:avLst/>
          </a:prstGeom>
        </p:spPr>
        <p:txBody>
          <a:bodyPr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zh-CN" altLang="en-US" dirty="0" err="1"/>
              <a:t>单击此处编辑母版文本样式</a:t>
            </a:r>
          </a:p>
        </p:txBody>
      </p:sp>
    </p:spTree>
  </p:cSld>
  <p:clrMapOvr>
    <a:masterClrMapping/>
  </p:clrMapOvr>
  <p:transition spd="med" advTm="2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8D3A5B2-1D14-4EF2-91F1-E75705AD8B11}"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2A82089-FF13-460E-8BA9-F512BDBA2F9B}"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BA63A06-8843-4A38-B733-76CEBA990E9A}"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0D2C269-8504-4B76-82F1-C9EFAC66A66A}"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D577E64B-07EA-4C98-9852-359C47CEEFA6}"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4547D8D-21FB-4ED2-8C34-11381934600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3C94282D-5E31-4781-AFC7-68020E356215}" type="datetimeFigureOut">
              <a:rPr lang="zh-CN" altLang="en-US"/>
              <a:pPr>
                <a:defRPr/>
              </a:pPr>
              <a:t>2019/11/7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205C059-548C-4D24-B0E6-866F781DA81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7486E846-8256-40DA-88CE-93E33A3C3B4E}"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0AB175A-58A5-42DE-AEB3-475DCDC1C092}"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F2A49C9-0B94-441F-83D3-22EE101A86E3}" type="datetimeFigureOut">
              <a:rPr lang="zh-CN" altLang="en-US"/>
              <a:pPr>
                <a:defRPr/>
              </a:pPr>
              <a:t>2019/11/7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BA2B55D-C6F6-4C8D-AE2B-314DEE4B75CE}"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0"/>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7ADA76A-C10D-4D67-BD58-BBAAB0C4BAFD}"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3824026-0708-4B25-A8D3-22C9FE0B773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3265B088-975A-4D5F-AD49-05BCCCC16510}"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556B85A-7E25-41E6-A8EE-A8799BA60D0F}"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28650" y="274638"/>
            <a:ext cx="78867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28650" y="1370013"/>
            <a:ext cx="7886700" cy="3263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28650" y="4768850"/>
            <a:ext cx="2057400" cy="273050"/>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ea typeface="+mn-ea"/>
              </a:defRPr>
            </a:lvl1pPr>
          </a:lstStyle>
          <a:p>
            <a:pPr>
              <a:defRPr/>
            </a:pPr>
            <a:fld id="{BB40FA57-9F1F-43D4-9BB4-CDDB4285189F}" type="datetimeFigureOut">
              <a:rPr lang="zh-CN" altLang="en-US"/>
              <a:pPr>
                <a:defRPr/>
              </a:pPr>
              <a:t>2019/11/7</a:t>
            </a:fld>
            <a:endParaRPr lang="zh-CN" altLang="en-US"/>
          </a:p>
        </p:txBody>
      </p:sp>
      <p:sp>
        <p:nvSpPr>
          <p:cNvPr id="5" name="页脚占位符 4"/>
          <p:cNvSpPr>
            <a:spLocks noGrp="1"/>
          </p:cNvSpPr>
          <p:nvPr>
            <p:ph type="ftr" sz="quarter" idx="3"/>
          </p:nvPr>
        </p:nvSpPr>
        <p:spPr>
          <a:xfrm>
            <a:off x="3028950" y="4768850"/>
            <a:ext cx="3086100" cy="273050"/>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457950" y="4768850"/>
            <a:ext cx="2057400" cy="273050"/>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ea typeface="+mn-ea"/>
              </a:defRPr>
            </a:lvl1pPr>
          </a:lstStyle>
          <a:p>
            <a:pPr>
              <a:defRPr/>
            </a:pPr>
            <a:fld id="{155ECBD1-97CB-441B-A079-E9F2B39FACA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60"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2pPr>
      <a:lvl3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3pPr>
      <a:lvl4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4pPr>
      <a:lvl5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4.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584" b="827"/>
          <a:stretch>
            <a:fillRect/>
          </a:stretch>
        </p:blipFill>
        <p:spPr bwMode="auto">
          <a:xfrm>
            <a:off x="58738" y="274638"/>
            <a:ext cx="3471862" cy="4872037"/>
          </a:xfrm>
          <a:prstGeom prst="rect">
            <a:avLst/>
          </a:prstGeom>
          <a:noFill/>
          <a:ln w="9525">
            <a:noFill/>
            <a:miter lim="800000"/>
            <a:headEnd/>
            <a:tailEnd/>
          </a:ln>
        </p:spPr>
      </p:pic>
      <p:sp>
        <p:nvSpPr>
          <p:cNvPr id="3" name="文本框 2"/>
          <p:cNvSpPr txBox="1"/>
          <p:nvPr/>
        </p:nvSpPr>
        <p:spPr>
          <a:xfrm>
            <a:off x="2617788" y="1384300"/>
            <a:ext cx="4703762" cy="923330"/>
          </a:xfrm>
          <a:prstGeom prst="rect">
            <a:avLst/>
          </a:prstGeom>
          <a:noFill/>
        </p:spPr>
        <p:txBody>
          <a:bodyPr>
            <a:spAutoFit/>
          </a:bodyPr>
          <a:lstStyle/>
          <a:p>
            <a:pPr marL="457200" indent="-457200"/>
            <a:r>
              <a:rPr lang="zh-CN" altLang="en-US" sz="5400" dirty="0" smtClean="0">
                <a:solidFill>
                  <a:srgbClr val="FF7F7F"/>
                </a:solidFill>
                <a:effectLst>
                  <a:outerShdw blurRad="38100" dist="38100" dir="2700000" algn="tl">
                    <a:srgbClr val="C0C0C0"/>
                  </a:outerShdw>
                </a:effectLst>
              </a:rPr>
              <a:t> 项目二 失语症</a:t>
            </a:r>
            <a:endParaRPr lang="zh-CN" altLang="zh-CN" sz="5400" dirty="0">
              <a:solidFill>
                <a:srgbClr val="FF7F7F"/>
              </a:solidFill>
              <a:effectLst>
                <a:outerShdw blurRad="38100" dist="38100" dir="2700000" algn="tl">
                  <a:srgbClr val="C0C0C0"/>
                </a:outerShdw>
              </a:effectLst>
            </a:endParaRP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sz="1800">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192588" y="-871538"/>
            <a:ext cx="6035675" cy="2641601"/>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188200" y="3216275"/>
            <a:ext cx="981075" cy="890588"/>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75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25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255713" y="2254250"/>
            <a:ext cx="1949450" cy="1947863"/>
            <a:chOff x="1722885" y="3411984"/>
            <a:chExt cx="2887216" cy="2887216"/>
          </a:xfrm>
        </p:grpSpPr>
        <p:sp>
          <p:nvSpPr>
            <p:cNvPr id="3" name="椭圆 2"/>
            <p:cNvSpPr/>
            <p:nvPr/>
          </p:nvSpPr>
          <p:spPr>
            <a:xfrm>
              <a:off x="1722885" y="3411984"/>
              <a:ext cx="2887216" cy="288721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chemeClr val="bg1"/>
                </a:solidFill>
                <a:latin typeface="微软雅黑" panose="020B0503020204020204" charset="-122"/>
                <a:ea typeface="微软雅黑" panose="020B0503020204020204" charset="-122"/>
              </a:endParaRPr>
            </a:p>
          </p:txBody>
        </p:sp>
        <p:sp>
          <p:nvSpPr>
            <p:cNvPr id="36908" name="TextBox 22"/>
            <p:cNvSpPr txBox="1">
              <a:spLocks noChangeArrowheads="1"/>
            </p:cNvSpPr>
            <p:nvPr/>
          </p:nvSpPr>
          <p:spPr bwMode="auto">
            <a:xfrm>
              <a:off x="2190764" y="4181438"/>
              <a:ext cx="2000832" cy="1444784"/>
            </a:xfrm>
            <a:prstGeom prst="rect">
              <a:avLst/>
            </a:prstGeom>
            <a:noFill/>
            <a:ln w="9525">
              <a:noFill/>
              <a:miter lim="800000"/>
              <a:headEnd/>
              <a:tailEnd/>
            </a:ln>
          </p:spPr>
          <p:txBody>
            <a:bodyPr lIns="0" tIns="0" rIns="0" bIns="0">
              <a:spAutoFit/>
            </a:bodyPr>
            <a:lstStyle/>
            <a:p>
              <a:pPr algn="ctr"/>
              <a:r>
                <a:rPr lang="zh-CN" altLang="en-US" sz="3200" b="1"/>
                <a:t>各类失语症</a:t>
              </a:r>
              <a:endParaRPr lang="en-US" altLang="zh-CN" sz="3300" b="1">
                <a:solidFill>
                  <a:schemeClr val="bg1"/>
                </a:solidFill>
                <a:latin typeface="微软雅黑" pitchFamily="34" charset="-122"/>
                <a:ea typeface="微软雅黑" pitchFamily="34" charset="-122"/>
              </a:endParaRPr>
            </a:p>
          </p:txBody>
        </p:sp>
      </p:grpSp>
      <p:grpSp>
        <p:nvGrpSpPr>
          <p:cNvPr id="5" name="组合 4"/>
          <p:cNvGrpSpPr>
            <a:grpSpLocks/>
          </p:cNvGrpSpPr>
          <p:nvPr/>
        </p:nvGrpSpPr>
        <p:grpSpPr bwMode="auto">
          <a:xfrm>
            <a:off x="3571875" y="538163"/>
            <a:ext cx="4479925" cy="595312"/>
            <a:chOff x="4865067" y="1666776"/>
            <a:chExt cx="6637272" cy="881520"/>
          </a:xfrm>
        </p:grpSpPr>
        <p:sp>
          <p:nvSpPr>
            <p:cNvPr id="6" name="椭圆 5"/>
            <p:cNvSpPr/>
            <p:nvPr/>
          </p:nvSpPr>
          <p:spPr>
            <a:xfrm>
              <a:off x="4865067" y="1666776"/>
              <a:ext cx="576234" cy="575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1</a:t>
              </a:r>
            </a:p>
          </p:txBody>
        </p:sp>
        <p:cxnSp>
          <p:nvCxnSpPr>
            <p:cNvPr id="7" name="直接连接符 6"/>
            <p:cNvCxnSpPr/>
            <p:nvPr/>
          </p:nvCxnSpPr>
          <p:spPr>
            <a:xfrm>
              <a:off x="5441301" y="1972370"/>
              <a:ext cx="1008996"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906" name="标题 11"/>
            <p:cNvSpPr txBox="1">
              <a:spLocks noChangeArrowheads="1"/>
            </p:cNvSpPr>
            <p:nvPr/>
          </p:nvSpPr>
          <p:spPr bwMode="auto">
            <a:xfrm>
              <a:off x="6471466" y="1751402"/>
              <a:ext cx="5030873" cy="796894"/>
            </a:xfrm>
            <a:prstGeom prst="rect">
              <a:avLst/>
            </a:prstGeom>
            <a:noFill/>
            <a:ln w="9525">
              <a:noFill/>
              <a:miter lim="800000"/>
              <a:headEnd/>
              <a:tailEnd/>
            </a:ln>
          </p:spPr>
          <p:txBody>
            <a:bodyPr/>
            <a:lstStyle/>
            <a:p>
              <a:pPr marL="812800" indent="-812800" algn="just"/>
              <a:r>
                <a:rPr lang="zh-CN" altLang="en-US" sz="1600"/>
                <a:t>外侧裂周失语</a:t>
              </a:r>
            </a:p>
          </p:txBody>
        </p:sp>
      </p:grpSp>
      <p:grpSp>
        <p:nvGrpSpPr>
          <p:cNvPr id="13" name="组合 12"/>
          <p:cNvGrpSpPr>
            <a:grpSpLocks/>
          </p:cNvGrpSpPr>
          <p:nvPr/>
        </p:nvGrpSpPr>
        <p:grpSpPr bwMode="auto">
          <a:xfrm>
            <a:off x="3571875" y="1092200"/>
            <a:ext cx="4479925" cy="595313"/>
            <a:chOff x="4865068" y="2386856"/>
            <a:chExt cx="6636332" cy="881520"/>
          </a:xfrm>
        </p:grpSpPr>
        <p:sp>
          <p:nvSpPr>
            <p:cNvPr id="14" name="椭圆 13"/>
            <p:cNvSpPr/>
            <p:nvPr/>
          </p:nvSpPr>
          <p:spPr>
            <a:xfrm>
              <a:off x="4865068" y="2386856"/>
              <a:ext cx="576153" cy="575927"/>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2</a:t>
              </a:r>
            </a:p>
          </p:txBody>
        </p:sp>
        <p:cxnSp>
          <p:nvCxnSpPr>
            <p:cNvPr id="15" name="直接连接符 14"/>
            <p:cNvCxnSpPr/>
            <p:nvPr/>
          </p:nvCxnSpPr>
          <p:spPr>
            <a:xfrm>
              <a:off x="5441221" y="2692449"/>
              <a:ext cx="1008853"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903" name="标题 11"/>
            <p:cNvSpPr txBox="1">
              <a:spLocks noChangeArrowheads="1"/>
            </p:cNvSpPr>
            <p:nvPr/>
          </p:nvSpPr>
          <p:spPr bwMode="auto">
            <a:xfrm>
              <a:off x="6471240" y="2471482"/>
              <a:ext cx="5030160" cy="796894"/>
            </a:xfrm>
            <a:prstGeom prst="rect">
              <a:avLst/>
            </a:prstGeom>
            <a:noFill/>
            <a:ln w="9525">
              <a:noFill/>
              <a:miter lim="800000"/>
              <a:headEnd/>
              <a:tailEnd/>
            </a:ln>
          </p:spPr>
          <p:txBody>
            <a:bodyPr/>
            <a:lstStyle/>
            <a:p>
              <a:pPr algn="just"/>
              <a:r>
                <a:rPr lang="zh-CN" altLang="en-US" sz="1600"/>
                <a:t>分水岭区失语综合征</a:t>
              </a:r>
              <a:endParaRPr lang="zh-CN" altLang="en-US" sz="3200"/>
            </a:p>
          </p:txBody>
        </p:sp>
      </p:grpSp>
      <p:grpSp>
        <p:nvGrpSpPr>
          <p:cNvPr id="17" name="组合 16"/>
          <p:cNvGrpSpPr>
            <a:grpSpLocks/>
          </p:cNvGrpSpPr>
          <p:nvPr/>
        </p:nvGrpSpPr>
        <p:grpSpPr bwMode="auto">
          <a:xfrm>
            <a:off x="3590925" y="1560513"/>
            <a:ext cx="4479925" cy="595312"/>
            <a:chOff x="4865068" y="3123736"/>
            <a:chExt cx="6637272" cy="881520"/>
          </a:xfrm>
        </p:grpSpPr>
        <p:sp>
          <p:nvSpPr>
            <p:cNvPr id="18" name="椭圆 17"/>
            <p:cNvSpPr/>
            <p:nvPr/>
          </p:nvSpPr>
          <p:spPr>
            <a:xfrm>
              <a:off x="4865068" y="3123736"/>
              <a:ext cx="576234" cy="575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3</a:t>
              </a:r>
            </a:p>
          </p:txBody>
        </p:sp>
        <p:cxnSp>
          <p:nvCxnSpPr>
            <p:cNvPr id="19" name="直接连接符 18"/>
            <p:cNvCxnSpPr/>
            <p:nvPr/>
          </p:nvCxnSpPr>
          <p:spPr>
            <a:xfrm>
              <a:off x="5441302" y="3429330"/>
              <a:ext cx="1008996"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900" name="标题 11"/>
            <p:cNvSpPr txBox="1">
              <a:spLocks noChangeArrowheads="1"/>
            </p:cNvSpPr>
            <p:nvPr/>
          </p:nvSpPr>
          <p:spPr bwMode="auto">
            <a:xfrm>
              <a:off x="6471467" y="3208362"/>
              <a:ext cx="5030873" cy="796894"/>
            </a:xfrm>
            <a:prstGeom prst="rect">
              <a:avLst/>
            </a:prstGeom>
            <a:noFill/>
            <a:ln w="9525">
              <a:noFill/>
              <a:miter lim="800000"/>
              <a:headEnd/>
              <a:tailEnd/>
            </a:ln>
          </p:spPr>
          <p:txBody>
            <a:bodyPr/>
            <a:lstStyle/>
            <a:p>
              <a:pPr algn="just"/>
              <a:r>
                <a:rPr lang="zh-CN" altLang="en-US" sz="1600"/>
                <a:t>完全性失语 </a:t>
              </a:r>
            </a:p>
          </p:txBody>
        </p:sp>
      </p:grpSp>
      <p:grpSp>
        <p:nvGrpSpPr>
          <p:cNvPr id="21" name="组合 20"/>
          <p:cNvGrpSpPr>
            <a:grpSpLocks/>
          </p:cNvGrpSpPr>
          <p:nvPr/>
        </p:nvGrpSpPr>
        <p:grpSpPr bwMode="auto">
          <a:xfrm>
            <a:off x="3581400" y="2027238"/>
            <a:ext cx="4479925" cy="595312"/>
            <a:chOff x="4865069" y="3843816"/>
            <a:chExt cx="6637272" cy="881520"/>
          </a:xfrm>
        </p:grpSpPr>
        <p:sp>
          <p:nvSpPr>
            <p:cNvPr id="22" name="椭圆 21"/>
            <p:cNvSpPr/>
            <p:nvPr/>
          </p:nvSpPr>
          <p:spPr>
            <a:xfrm>
              <a:off x="4865069" y="3843816"/>
              <a:ext cx="576234" cy="57592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4</a:t>
              </a:r>
            </a:p>
          </p:txBody>
        </p:sp>
        <p:cxnSp>
          <p:nvCxnSpPr>
            <p:cNvPr id="23" name="直接连接符 22"/>
            <p:cNvCxnSpPr/>
            <p:nvPr/>
          </p:nvCxnSpPr>
          <p:spPr>
            <a:xfrm>
              <a:off x="5441303" y="4149410"/>
              <a:ext cx="1008996"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897" name="标题 11"/>
            <p:cNvSpPr txBox="1">
              <a:spLocks noChangeArrowheads="1"/>
            </p:cNvSpPr>
            <p:nvPr/>
          </p:nvSpPr>
          <p:spPr bwMode="auto">
            <a:xfrm>
              <a:off x="6471468" y="3928442"/>
              <a:ext cx="5030873" cy="796894"/>
            </a:xfrm>
            <a:prstGeom prst="rect">
              <a:avLst/>
            </a:prstGeom>
            <a:noFill/>
            <a:ln w="9525">
              <a:noFill/>
              <a:miter lim="800000"/>
              <a:headEnd/>
              <a:tailEnd/>
            </a:ln>
          </p:spPr>
          <p:txBody>
            <a:bodyPr/>
            <a:lstStyle/>
            <a:p>
              <a:pPr algn="just"/>
              <a:r>
                <a:rPr lang="zh-CN" altLang="en-US" sz="1600"/>
                <a:t>命名性失语 </a:t>
              </a:r>
            </a:p>
          </p:txBody>
        </p:sp>
      </p:grpSp>
      <p:grpSp>
        <p:nvGrpSpPr>
          <p:cNvPr id="25" name="组合 24"/>
          <p:cNvGrpSpPr>
            <a:grpSpLocks/>
          </p:cNvGrpSpPr>
          <p:nvPr/>
        </p:nvGrpSpPr>
        <p:grpSpPr bwMode="auto">
          <a:xfrm>
            <a:off x="3590925" y="2513013"/>
            <a:ext cx="4479925" cy="595312"/>
            <a:chOff x="4865068" y="4563896"/>
            <a:chExt cx="6636330" cy="881520"/>
          </a:xfrm>
        </p:grpSpPr>
        <p:sp>
          <p:nvSpPr>
            <p:cNvPr id="26" name="椭圆 25"/>
            <p:cNvSpPr/>
            <p:nvPr/>
          </p:nvSpPr>
          <p:spPr>
            <a:xfrm>
              <a:off x="4865068" y="4563896"/>
              <a:ext cx="576153" cy="575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5</a:t>
              </a:r>
            </a:p>
          </p:txBody>
        </p:sp>
        <p:cxnSp>
          <p:nvCxnSpPr>
            <p:cNvPr id="27" name="直接连接符 26"/>
            <p:cNvCxnSpPr/>
            <p:nvPr/>
          </p:nvCxnSpPr>
          <p:spPr>
            <a:xfrm>
              <a:off x="5441221" y="4869490"/>
              <a:ext cx="1008853"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894" name="标题 11"/>
            <p:cNvSpPr txBox="1">
              <a:spLocks noChangeArrowheads="1"/>
            </p:cNvSpPr>
            <p:nvPr/>
          </p:nvSpPr>
          <p:spPr bwMode="auto">
            <a:xfrm>
              <a:off x="6471239" y="4648522"/>
              <a:ext cx="5030159" cy="796894"/>
            </a:xfrm>
            <a:prstGeom prst="rect">
              <a:avLst/>
            </a:prstGeom>
            <a:noFill/>
            <a:ln w="9525">
              <a:noFill/>
              <a:miter lim="800000"/>
              <a:headEnd/>
              <a:tailEnd/>
            </a:ln>
          </p:spPr>
          <p:txBody>
            <a:bodyPr/>
            <a:lstStyle/>
            <a:p>
              <a:pPr algn="just"/>
              <a:r>
                <a:rPr lang="zh-CN" altLang="en-US" sz="1600"/>
                <a:t>皮质下失语</a:t>
              </a:r>
              <a:endParaRPr lang="zh-CN" altLang="en-US" sz="3200"/>
            </a:p>
          </p:txBody>
        </p:sp>
      </p:grpSp>
      <p:grpSp>
        <p:nvGrpSpPr>
          <p:cNvPr id="30" name="组合 29"/>
          <p:cNvGrpSpPr>
            <a:grpSpLocks/>
          </p:cNvGrpSpPr>
          <p:nvPr/>
        </p:nvGrpSpPr>
        <p:grpSpPr bwMode="auto">
          <a:xfrm>
            <a:off x="3590925" y="2960688"/>
            <a:ext cx="4481513" cy="595312"/>
            <a:chOff x="4865069" y="5283976"/>
            <a:chExt cx="6638213" cy="881520"/>
          </a:xfrm>
        </p:grpSpPr>
        <p:sp>
          <p:nvSpPr>
            <p:cNvPr id="31" name="椭圆 30"/>
            <p:cNvSpPr/>
            <p:nvPr/>
          </p:nvSpPr>
          <p:spPr>
            <a:xfrm>
              <a:off x="4865069" y="5283976"/>
              <a:ext cx="576112" cy="57592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6</a:t>
              </a:r>
            </a:p>
          </p:txBody>
        </p:sp>
        <p:cxnSp>
          <p:nvCxnSpPr>
            <p:cNvPr id="32" name="直接连接符 31"/>
            <p:cNvCxnSpPr/>
            <p:nvPr/>
          </p:nvCxnSpPr>
          <p:spPr>
            <a:xfrm>
              <a:off x="5441181" y="5589570"/>
              <a:ext cx="1008782"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891" name="标题 11"/>
            <p:cNvSpPr txBox="1">
              <a:spLocks noChangeArrowheads="1"/>
            </p:cNvSpPr>
            <p:nvPr/>
          </p:nvSpPr>
          <p:spPr bwMode="auto">
            <a:xfrm>
              <a:off x="6471127" y="5368602"/>
              <a:ext cx="5032155" cy="796894"/>
            </a:xfrm>
            <a:prstGeom prst="rect">
              <a:avLst/>
            </a:prstGeom>
            <a:noFill/>
            <a:ln w="9525">
              <a:noFill/>
              <a:miter lim="800000"/>
              <a:headEnd/>
              <a:tailEnd/>
            </a:ln>
          </p:spPr>
          <p:txBody>
            <a:bodyPr/>
            <a:lstStyle/>
            <a:p>
              <a:pPr algn="just"/>
              <a:endParaRPr lang="zh-CN" altLang="en-US" sz="900">
                <a:solidFill>
                  <a:srgbClr val="7F7F7F"/>
                </a:solidFill>
                <a:latin typeface="微软雅黑" pitchFamily="34" charset="-122"/>
                <a:ea typeface="微软雅黑" pitchFamily="34" charset="-122"/>
              </a:endParaRPr>
            </a:p>
          </p:txBody>
        </p:sp>
      </p:grpSp>
      <p:grpSp>
        <p:nvGrpSpPr>
          <p:cNvPr id="34" name="组合 33"/>
          <p:cNvGrpSpPr>
            <a:grpSpLocks/>
          </p:cNvGrpSpPr>
          <p:nvPr/>
        </p:nvGrpSpPr>
        <p:grpSpPr bwMode="auto">
          <a:xfrm>
            <a:off x="1543050" y="1208088"/>
            <a:ext cx="1393825" cy="1393825"/>
            <a:chOff x="1912739" y="1522760"/>
            <a:chExt cx="2485289" cy="2485289"/>
          </a:xfrm>
        </p:grpSpPr>
        <p:sp>
          <p:nvSpPr>
            <p:cNvPr id="35" name="椭圆 34"/>
            <p:cNvSpPr/>
            <p:nvPr/>
          </p:nvSpPr>
          <p:spPr>
            <a:xfrm>
              <a:off x="1912739" y="1522760"/>
              <a:ext cx="2485289" cy="2485289"/>
            </a:xfrm>
            <a:prstGeom prst="ellipse">
              <a:avLst/>
            </a:prstGeom>
            <a:solidFill>
              <a:schemeClr val="bg1">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00B0F0"/>
                </a:solidFill>
                <a:latin typeface="微软雅黑" panose="020B0503020204020204" charset="-122"/>
                <a:ea typeface="微软雅黑" panose="020B0503020204020204" charset="-122"/>
              </a:endParaRPr>
            </a:p>
          </p:txBody>
        </p:sp>
        <p:pic>
          <p:nvPicPr>
            <p:cNvPr id="36888" name="图片 35"/>
            <p:cNvPicPr>
              <a:picLocks noChangeAspect="1"/>
            </p:cNvPicPr>
            <p:nvPr/>
          </p:nvPicPr>
          <p:blipFill>
            <a:blip r:embed="rId3">
              <a:grayscl/>
              <a:biLevel thresh="50000"/>
            </a:blip>
            <a:srcRect/>
            <a:stretch>
              <a:fillRect/>
            </a:stretch>
          </p:blipFill>
          <p:spPr bwMode="auto">
            <a:xfrm>
              <a:off x="2342405" y="1824096"/>
              <a:ext cx="1662573" cy="1662573"/>
            </a:xfrm>
            <a:prstGeom prst="rect">
              <a:avLst/>
            </a:prstGeom>
            <a:noFill/>
            <a:ln w="9525">
              <a:noFill/>
              <a:miter lim="800000"/>
              <a:headEnd/>
              <a:tailEnd/>
            </a:ln>
          </p:spPr>
        </p:pic>
      </p:grpSp>
      <p:grpSp>
        <p:nvGrpSpPr>
          <p:cNvPr id="37" name="组合 36"/>
          <p:cNvGrpSpPr>
            <a:grpSpLocks/>
          </p:cNvGrpSpPr>
          <p:nvPr/>
        </p:nvGrpSpPr>
        <p:grpSpPr bwMode="auto">
          <a:xfrm>
            <a:off x="122238" y="0"/>
            <a:ext cx="8342312" cy="396875"/>
            <a:chOff x="162802" y="93745"/>
            <a:chExt cx="11122990" cy="585993"/>
          </a:xfrm>
        </p:grpSpPr>
        <p:sp>
          <p:nvSpPr>
            <p:cNvPr id="36883" name="文本框 37"/>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endParaRPr lang="zh-CN" altLang="en-US">
                <a:solidFill>
                  <a:srgbClr val="FF7F7F"/>
                </a:solidFill>
                <a:latin typeface="微软雅黑" pitchFamily="34" charset="-122"/>
                <a:ea typeface="微软雅黑" pitchFamily="34" charset="-122"/>
              </a:endParaRPr>
            </a:p>
          </p:txBody>
        </p:sp>
        <p:grpSp>
          <p:nvGrpSpPr>
            <p:cNvPr id="36884" name="组合 38"/>
            <p:cNvGrpSpPr>
              <a:grpSpLocks/>
            </p:cNvGrpSpPr>
            <p:nvPr/>
          </p:nvGrpSpPr>
          <p:grpSpPr bwMode="auto">
            <a:xfrm>
              <a:off x="162802" y="166462"/>
              <a:ext cx="729287" cy="445249"/>
              <a:chOff x="7304087" y="2360613"/>
              <a:chExt cx="1001487" cy="611434"/>
            </a:xfrm>
          </p:grpSpPr>
          <p:sp>
            <p:nvSpPr>
              <p:cNvPr id="9" name="对角圆角矩形 39"/>
              <p:cNvSpPr/>
              <p:nvPr/>
            </p:nvSpPr>
            <p:spPr>
              <a:xfrm>
                <a:off x="7304087" y="2360540"/>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6886" name="图片 40"/>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36874" name="Rectangle 37"/>
          <p:cNvSpPr>
            <a:spLocks noChangeArrowheads="1"/>
          </p:cNvSpPr>
          <p:nvPr/>
        </p:nvSpPr>
        <p:spPr bwMode="auto">
          <a:xfrm>
            <a:off x="4456113" y="2979738"/>
            <a:ext cx="2374900" cy="336550"/>
          </a:xfrm>
          <a:prstGeom prst="rect">
            <a:avLst/>
          </a:prstGeom>
          <a:noFill/>
          <a:ln w="9525">
            <a:noFill/>
            <a:miter lim="800000"/>
            <a:headEnd/>
            <a:tailEnd/>
          </a:ln>
        </p:spPr>
        <p:txBody>
          <a:bodyPr anchor="ctr">
            <a:spAutoFit/>
          </a:bodyPr>
          <a:lstStyle/>
          <a:p>
            <a:r>
              <a:rPr lang="zh-CN" altLang="en-US" sz="1600"/>
              <a:t>纯词聋 </a:t>
            </a:r>
          </a:p>
        </p:txBody>
      </p:sp>
      <p:sp>
        <p:nvSpPr>
          <p:cNvPr id="36875" name="Rectangle 38"/>
          <p:cNvSpPr>
            <a:spLocks noChangeArrowheads="1"/>
          </p:cNvSpPr>
          <p:nvPr/>
        </p:nvSpPr>
        <p:spPr bwMode="auto">
          <a:xfrm>
            <a:off x="1812925" y="2081213"/>
            <a:ext cx="184150" cy="579437"/>
          </a:xfrm>
          <a:prstGeom prst="rect">
            <a:avLst/>
          </a:prstGeom>
          <a:noFill/>
          <a:ln w="9525">
            <a:noFill/>
            <a:miter lim="800000"/>
            <a:headEnd/>
            <a:tailEnd/>
          </a:ln>
        </p:spPr>
        <p:txBody>
          <a:bodyPr wrap="none">
            <a:spAutoFit/>
          </a:bodyPr>
          <a:lstStyle/>
          <a:p>
            <a:endParaRPr lang="zh-CN" altLang="en-US" sz="3200"/>
          </a:p>
        </p:txBody>
      </p:sp>
      <p:grpSp>
        <p:nvGrpSpPr>
          <p:cNvPr id="10" name="组合 36"/>
          <p:cNvGrpSpPr>
            <a:grpSpLocks/>
          </p:cNvGrpSpPr>
          <p:nvPr/>
        </p:nvGrpSpPr>
        <p:grpSpPr bwMode="auto">
          <a:xfrm>
            <a:off x="122238" y="0"/>
            <a:ext cx="8342312" cy="396875"/>
            <a:chOff x="162802" y="93745"/>
            <a:chExt cx="11122990" cy="585993"/>
          </a:xfrm>
        </p:grpSpPr>
        <p:sp>
          <p:nvSpPr>
            <p:cNvPr id="36879" name="文本框 37"/>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endParaRPr lang="zh-CN" altLang="en-US">
                <a:solidFill>
                  <a:srgbClr val="FF7F7F"/>
                </a:solidFill>
                <a:latin typeface="微软雅黑" pitchFamily="34" charset="-122"/>
                <a:ea typeface="微软雅黑" pitchFamily="34" charset="-122"/>
              </a:endParaRPr>
            </a:p>
          </p:txBody>
        </p:sp>
        <p:grpSp>
          <p:nvGrpSpPr>
            <p:cNvPr id="36880" name="组合 38"/>
            <p:cNvGrpSpPr>
              <a:grpSpLocks/>
            </p:cNvGrpSpPr>
            <p:nvPr/>
          </p:nvGrpSpPr>
          <p:grpSpPr bwMode="auto">
            <a:xfrm>
              <a:off x="162802" y="166462"/>
              <a:ext cx="729287" cy="445249"/>
              <a:chOff x="7304087" y="2360613"/>
              <a:chExt cx="1001487" cy="611434"/>
            </a:xfrm>
          </p:grpSpPr>
          <p:sp>
            <p:nvSpPr>
              <p:cNvPr id="40" name="对角圆角矩形 39"/>
              <p:cNvSpPr/>
              <p:nvPr/>
            </p:nvSpPr>
            <p:spPr>
              <a:xfrm>
                <a:off x="7304087" y="2360540"/>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6882" name="图片 40"/>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36877" name="Rectangle 44"/>
          <p:cNvSpPr>
            <a:spLocks noChangeArrowheads="1"/>
          </p:cNvSpPr>
          <p:nvPr/>
        </p:nvSpPr>
        <p:spPr bwMode="auto">
          <a:xfrm>
            <a:off x="4367213" y="2282825"/>
            <a:ext cx="409575" cy="579438"/>
          </a:xfrm>
          <a:prstGeom prst="rect">
            <a:avLst/>
          </a:prstGeom>
          <a:noFill/>
          <a:ln w="9525">
            <a:noFill/>
            <a:miter lim="800000"/>
            <a:headEnd/>
            <a:tailEnd/>
          </a:ln>
        </p:spPr>
        <p:txBody>
          <a:bodyPr wrap="none">
            <a:spAutoFit/>
          </a:bodyPr>
          <a:lstStyle/>
          <a:p>
            <a:r>
              <a:rPr lang="en-US" altLang="zh-CN" sz="3200">
                <a:solidFill>
                  <a:schemeClr val="bg1"/>
                </a:solidFill>
              </a:rPr>
              <a:t>6</a:t>
            </a:r>
            <a:endParaRPr lang="zh-CN" altLang="en-US" sz="3200">
              <a:solidFill>
                <a:schemeClr val="bg1"/>
              </a:solidFill>
            </a:endParaRPr>
          </a:p>
        </p:txBody>
      </p:sp>
      <p:sp>
        <p:nvSpPr>
          <p:cNvPr id="36878" name="Rectangle 45"/>
          <p:cNvSpPr>
            <a:spLocks noChangeArrowheads="1"/>
          </p:cNvSpPr>
          <p:nvPr/>
        </p:nvSpPr>
        <p:spPr bwMode="auto">
          <a:xfrm>
            <a:off x="950913" y="0"/>
            <a:ext cx="5443537" cy="641350"/>
          </a:xfrm>
          <a:prstGeom prst="rect">
            <a:avLst/>
          </a:prstGeom>
          <a:noFill/>
          <a:ln w="9525">
            <a:noFill/>
            <a:miter lim="800000"/>
            <a:headEnd/>
            <a:tailEnd/>
          </a:ln>
        </p:spPr>
        <p:txBody>
          <a:bodyPr>
            <a:spAutoFit/>
          </a:bodyPr>
          <a:lstStyle/>
          <a:p>
            <a:pPr marL="812800" indent="-812800"/>
            <a:r>
              <a:rPr lang="zh-CN" altLang="en-US" sz="1800" b="1"/>
              <a:t>二、各类失语症的临床特征与病灶</a:t>
            </a:r>
          </a:p>
          <a:p>
            <a:pPr marL="812800" indent="-812800"/>
            <a:endParaRPr lang="zh-CN" altLang="en-US" sz="1800" b="1"/>
          </a:p>
        </p:txBody>
      </p:sp>
    </p:spTree>
  </p:cSld>
  <p:clrMapOvr>
    <a:masterClrMapping/>
  </p:clrMapOvr>
  <p:transition advTm="519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childTnLst>
                                </p:cTn>
                              </p:par>
                              <p:par>
                                <p:cTn id="13" presetID="53" presetClass="entr" presetSubtype="16"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p:cTn id="15" dur="1000" fill="hold"/>
                                        <p:tgtEl>
                                          <p:spTgt spid="34"/>
                                        </p:tgtEl>
                                        <p:attrNameLst>
                                          <p:attrName>ppt_w</p:attrName>
                                        </p:attrNameLst>
                                      </p:cBhvr>
                                      <p:tavLst>
                                        <p:tav tm="0">
                                          <p:val>
                                            <p:fltVal val="0"/>
                                          </p:val>
                                        </p:tav>
                                        <p:tav tm="100000">
                                          <p:val>
                                            <p:strVal val="#ppt_w"/>
                                          </p:val>
                                        </p:tav>
                                      </p:tavLst>
                                    </p:anim>
                                    <p:anim calcmode="lin" valueType="num">
                                      <p:cBhvr>
                                        <p:cTn id="16" dur="1000" fill="hold"/>
                                        <p:tgtEl>
                                          <p:spTgt spid="34"/>
                                        </p:tgtEl>
                                        <p:attrNameLst>
                                          <p:attrName>ppt_h</p:attrName>
                                        </p:attrNameLst>
                                      </p:cBhvr>
                                      <p:tavLst>
                                        <p:tav tm="0">
                                          <p:val>
                                            <p:fltVal val="0"/>
                                          </p:val>
                                        </p:tav>
                                        <p:tav tm="100000">
                                          <p:val>
                                            <p:strVal val="#ppt_h"/>
                                          </p:val>
                                        </p:tav>
                                      </p:tavLst>
                                    </p:anim>
                                    <p:animEffect transition="in" filter="fade">
                                      <p:cBhvr>
                                        <p:cTn id="17" dur="1000"/>
                                        <p:tgtEl>
                                          <p:spTgt spid="34"/>
                                        </p:tgtEl>
                                      </p:cBhvr>
                                    </p:animEffect>
                                  </p:childTnLst>
                                </p:cTn>
                              </p:par>
                              <p:par>
                                <p:cTn id="18" presetID="8" presetClass="emph" presetSubtype="0" fill="hold" nodeType="withEffect">
                                  <p:stCondLst>
                                    <p:cond delay="500"/>
                                  </p:stCondLst>
                                  <p:childTnLst>
                                    <p:animRot by="21600000">
                                      <p:cBhvr>
                                        <p:cTn id="19" dur="1000" fill="hold"/>
                                        <p:tgtEl>
                                          <p:spTgt spid="34"/>
                                        </p:tgtEl>
                                        <p:attrNameLst>
                                          <p:attrName>r</p:attrName>
                                        </p:attrNameLst>
                                      </p:cBhvr>
                                    </p:animRot>
                                  </p:childTnLst>
                                </p:cTn>
                              </p:par>
                              <p:par>
                                <p:cTn id="20" presetID="53" presetClass="entr" presetSubtype="16"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Effect transition="in" filter="fade">
                                      <p:cBhvr>
                                        <p:cTn id="24" dur="1000"/>
                                        <p:tgtEl>
                                          <p:spTgt spid="2"/>
                                        </p:tgtEl>
                                      </p:cBhvr>
                                    </p:animEffect>
                                  </p:childTnLst>
                                </p:cTn>
                              </p:par>
                              <p:par>
                                <p:cTn id="25" presetID="2" presetClass="entr" presetSubtype="2" fill="hold" nodeType="withEffect">
                                  <p:stCondLst>
                                    <p:cond delay="15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00" fill="hold"/>
                                        <p:tgtEl>
                                          <p:spTgt spid="5"/>
                                        </p:tgtEl>
                                        <p:attrNameLst>
                                          <p:attrName>ppt_x</p:attrName>
                                        </p:attrNameLst>
                                      </p:cBhvr>
                                      <p:tavLst>
                                        <p:tav tm="0">
                                          <p:val>
                                            <p:strVal val="1+#ppt_w/2"/>
                                          </p:val>
                                        </p:tav>
                                        <p:tav tm="100000">
                                          <p:val>
                                            <p:strVal val="#ppt_x"/>
                                          </p:val>
                                        </p:tav>
                                      </p:tavLst>
                                    </p:anim>
                                    <p:anim calcmode="lin" valueType="num">
                                      <p:cBhvr additive="base">
                                        <p:cTn id="28" dur="7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00" fill="hold"/>
                                        <p:tgtEl>
                                          <p:spTgt spid="13"/>
                                        </p:tgtEl>
                                        <p:attrNameLst>
                                          <p:attrName>ppt_x</p:attrName>
                                        </p:attrNameLst>
                                      </p:cBhvr>
                                      <p:tavLst>
                                        <p:tav tm="0">
                                          <p:val>
                                            <p:strVal val="1+#ppt_w/2"/>
                                          </p:val>
                                        </p:tav>
                                        <p:tav tm="100000">
                                          <p:val>
                                            <p:strVal val="#ppt_x"/>
                                          </p:val>
                                        </p:tav>
                                      </p:tavLst>
                                    </p:anim>
                                    <p:anim calcmode="lin" valueType="num">
                                      <p:cBhvr additive="base">
                                        <p:cTn id="32" dur="7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00" fill="hold"/>
                                        <p:tgtEl>
                                          <p:spTgt spid="17"/>
                                        </p:tgtEl>
                                        <p:attrNameLst>
                                          <p:attrName>ppt_x</p:attrName>
                                        </p:attrNameLst>
                                      </p:cBhvr>
                                      <p:tavLst>
                                        <p:tav tm="0">
                                          <p:val>
                                            <p:strVal val="1+#ppt_w/2"/>
                                          </p:val>
                                        </p:tav>
                                        <p:tav tm="100000">
                                          <p:val>
                                            <p:strVal val="#ppt_x"/>
                                          </p:val>
                                        </p:tav>
                                      </p:tavLst>
                                    </p:anim>
                                    <p:anim calcmode="lin" valueType="num">
                                      <p:cBhvr additive="base">
                                        <p:cTn id="36" dur="7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30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00" fill="hold"/>
                                        <p:tgtEl>
                                          <p:spTgt spid="21"/>
                                        </p:tgtEl>
                                        <p:attrNameLst>
                                          <p:attrName>ppt_x</p:attrName>
                                        </p:attrNameLst>
                                      </p:cBhvr>
                                      <p:tavLst>
                                        <p:tav tm="0">
                                          <p:val>
                                            <p:strVal val="1+#ppt_w/2"/>
                                          </p:val>
                                        </p:tav>
                                        <p:tav tm="100000">
                                          <p:val>
                                            <p:strVal val="#ppt_x"/>
                                          </p:val>
                                        </p:tav>
                                      </p:tavLst>
                                    </p:anim>
                                    <p:anim calcmode="lin" valueType="num">
                                      <p:cBhvr additive="base">
                                        <p:cTn id="40" dur="7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35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700" fill="hold"/>
                                        <p:tgtEl>
                                          <p:spTgt spid="25"/>
                                        </p:tgtEl>
                                        <p:attrNameLst>
                                          <p:attrName>ppt_x</p:attrName>
                                        </p:attrNameLst>
                                      </p:cBhvr>
                                      <p:tavLst>
                                        <p:tav tm="0">
                                          <p:val>
                                            <p:strVal val="1+#ppt_w/2"/>
                                          </p:val>
                                        </p:tav>
                                        <p:tav tm="100000">
                                          <p:val>
                                            <p:strVal val="#ppt_x"/>
                                          </p:val>
                                        </p:tav>
                                      </p:tavLst>
                                    </p:anim>
                                    <p:anim calcmode="lin" valueType="num">
                                      <p:cBhvr additive="base">
                                        <p:cTn id="44" dur="7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40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700" fill="hold"/>
                                        <p:tgtEl>
                                          <p:spTgt spid="30"/>
                                        </p:tgtEl>
                                        <p:attrNameLst>
                                          <p:attrName>ppt_x</p:attrName>
                                        </p:attrNameLst>
                                      </p:cBhvr>
                                      <p:tavLst>
                                        <p:tav tm="0">
                                          <p:val>
                                            <p:strVal val="1+#ppt_w/2"/>
                                          </p:val>
                                        </p:tav>
                                        <p:tav tm="100000">
                                          <p:val>
                                            <p:strVal val="#ppt_x"/>
                                          </p:val>
                                        </p:tav>
                                      </p:tavLst>
                                    </p:anim>
                                    <p:anim calcmode="lin" valueType="num">
                                      <p:cBhvr additive="base">
                                        <p:cTn id="48" dur="700" fill="hold"/>
                                        <p:tgtEl>
                                          <p:spTgt spid="30"/>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anim calcmode="lin" valueType="num">
                                      <p:cBhvr>
                                        <p:cTn id="52" dur="500" fill="hold"/>
                                        <p:tgtEl>
                                          <p:spTgt spid="10"/>
                                        </p:tgtEl>
                                        <p:attrNameLst>
                                          <p:attrName>ppt_x</p:attrName>
                                        </p:attrNameLst>
                                      </p:cBhvr>
                                      <p:tavLst>
                                        <p:tav tm="0">
                                          <p:val>
                                            <p:strVal val="#ppt_x"/>
                                          </p:val>
                                        </p:tav>
                                        <p:tav tm="100000">
                                          <p:val>
                                            <p:strVal val="#ppt_x"/>
                                          </p:val>
                                        </p:tav>
                                      </p:tavLst>
                                    </p:anim>
                                    <p:anim calcmode="lin" valueType="num">
                                      <p:cBhvr>
                                        <p:cTn id="53"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71563" y="1277938"/>
            <a:ext cx="3071812" cy="3071812"/>
          </a:xfrm>
          <a:prstGeom prst="ellipse">
            <a:avLst/>
          </a:prstGeom>
          <a:noFill/>
          <a:ln w="28575">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grpSp>
        <p:nvGrpSpPr>
          <p:cNvPr id="18" name="组合 17"/>
          <p:cNvGrpSpPr>
            <a:grpSpLocks/>
          </p:cNvGrpSpPr>
          <p:nvPr/>
        </p:nvGrpSpPr>
        <p:grpSpPr bwMode="auto">
          <a:xfrm>
            <a:off x="3452813" y="1436688"/>
            <a:ext cx="4594225" cy="701675"/>
            <a:chOff x="4508178" y="2300357"/>
            <a:chExt cx="6807522" cy="1038499"/>
          </a:xfrm>
        </p:grpSpPr>
        <p:sp>
          <p:nvSpPr>
            <p:cNvPr id="5" name="椭圆 4"/>
            <p:cNvSpPr/>
            <p:nvPr/>
          </p:nvSpPr>
          <p:spPr>
            <a:xfrm>
              <a:off x="4508178" y="2340299"/>
              <a:ext cx="806834" cy="805895"/>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1</a:t>
              </a:r>
            </a:p>
          </p:txBody>
        </p:sp>
        <p:sp>
          <p:nvSpPr>
            <p:cNvPr id="38933" name="矩形 5"/>
            <p:cNvSpPr>
              <a:spLocks noChangeArrowheads="1"/>
            </p:cNvSpPr>
            <p:nvPr/>
          </p:nvSpPr>
          <p:spPr bwMode="auto">
            <a:xfrm>
              <a:off x="5420866" y="2469524"/>
              <a:ext cx="2081774" cy="857583"/>
            </a:xfrm>
            <a:prstGeom prst="rect">
              <a:avLst/>
            </a:prstGeom>
            <a:noFill/>
            <a:ln w="9525">
              <a:noFill/>
              <a:miter lim="800000"/>
              <a:headEnd/>
              <a:tailEnd/>
            </a:ln>
          </p:spPr>
          <p:txBody>
            <a:bodyPr wrap="none">
              <a:spAutoFit/>
            </a:bodyPr>
            <a:lstStyle/>
            <a:p>
              <a:r>
                <a:rPr lang="en-US" altLang="zh-CN" sz="1800" b="1"/>
                <a:t>Broca</a:t>
              </a:r>
              <a:r>
                <a:rPr lang="zh-CN" altLang="en-US" sz="1800" b="1"/>
                <a:t>失语</a:t>
              </a:r>
              <a:r>
                <a:rPr lang="zh-CN" altLang="en-US" sz="3200"/>
                <a:t> </a:t>
              </a:r>
            </a:p>
          </p:txBody>
        </p:sp>
        <p:sp>
          <p:nvSpPr>
            <p:cNvPr id="13" name="矩形 12"/>
            <p:cNvSpPr/>
            <p:nvPr/>
          </p:nvSpPr>
          <p:spPr>
            <a:xfrm>
              <a:off x="7796677" y="2300357"/>
              <a:ext cx="3519023" cy="1038499"/>
            </a:xfrm>
            <a:prstGeom prst="rect">
              <a:avLst/>
            </a:prstGeom>
          </p:spPr>
          <p:txBody>
            <a:bodyPr>
              <a:spAutoFit/>
            </a:bodyPr>
            <a:lstStyle/>
            <a:p>
              <a:pPr fontAlgn="auto">
                <a:spcBef>
                  <a:spcPts val="0"/>
                </a:spcBef>
                <a:spcAft>
                  <a:spcPts val="0"/>
                </a:spcAft>
                <a:defRPr/>
              </a:pPr>
              <a:r>
                <a:rPr sz="1080" dirty="0">
                  <a:solidFill>
                    <a:schemeClr val="tx1">
                      <a:lumMod val="50000"/>
                      <a:lumOff val="50000"/>
                    </a:schemeClr>
                  </a:solidFill>
                  <a:latin typeface="微软雅黑" panose="020B0503020204020204" charset="-122"/>
                  <a:ea typeface="微软雅黑" panose="020B0503020204020204" charset="-122"/>
                  <a:cs typeface="+mn-ea"/>
                </a:rPr>
                <a:t>您的内容打在这里，或者通过复制您的文本后，在此框中选择粘贴，并选择只保留文字。您的内容打在这里，或者通过复制您的文本后，在此框中</a:t>
              </a:r>
            </a:p>
          </p:txBody>
        </p:sp>
      </p:grpSp>
      <p:grpSp>
        <p:nvGrpSpPr>
          <p:cNvPr id="19" name="组合 18"/>
          <p:cNvGrpSpPr>
            <a:grpSpLocks/>
          </p:cNvGrpSpPr>
          <p:nvPr/>
        </p:nvGrpSpPr>
        <p:grpSpPr bwMode="auto">
          <a:xfrm>
            <a:off x="3857625" y="2522538"/>
            <a:ext cx="4564063" cy="920750"/>
            <a:chOff x="5036629" y="3735457"/>
            <a:chExt cx="6761671" cy="1365086"/>
          </a:xfrm>
        </p:grpSpPr>
        <p:sp>
          <p:nvSpPr>
            <p:cNvPr id="8" name="椭圆 7"/>
            <p:cNvSpPr/>
            <p:nvPr/>
          </p:nvSpPr>
          <p:spPr>
            <a:xfrm>
              <a:off x="5036629" y="3763700"/>
              <a:ext cx="806697" cy="80728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2</a:t>
              </a:r>
            </a:p>
          </p:txBody>
        </p:sp>
        <p:sp>
          <p:nvSpPr>
            <p:cNvPr id="38930" name="矩形 2"/>
            <p:cNvSpPr>
              <a:spLocks noChangeArrowheads="1"/>
            </p:cNvSpPr>
            <p:nvPr/>
          </p:nvSpPr>
          <p:spPr bwMode="auto">
            <a:xfrm>
              <a:off x="5949160" y="3904916"/>
              <a:ext cx="2627057" cy="859062"/>
            </a:xfrm>
            <a:prstGeom prst="rect">
              <a:avLst/>
            </a:prstGeom>
            <a:noFill/>
            <a:ln w="9525">
              <a:noFill/>
              <a:miter lim="800000"/>
              <a:headEnd/>
              <a:tailEnd/>
            </a:ln>
          </p:spPr>
          <p:txBody>
            <a:bodyPr wrap="none">
              <a:spAutoFit/>
            </a:bodyPr>
            <a:lstStyle/>
            <a:p>
              <a:r>
                <a:rPr lang="en-US" altLang="zh-CN" sz="1800" b="1"/>
                <a:t>Wernicke</a:t>
              </a:r>
              <a:r>
                <a:rPr lang="zh-CN" altLang="en-US" sz="1800" b="1"/>
                <a:t>失语</a:t>
              </a:r>
              <a:r>
                <a:rPr lang="zh-CN" altLang="en-US" sz="3200"/>
                <a:t> </a:t>
              </a:r>
            </a:p>
          </p:txBody>
        </p:sp>
        <p:sp>
          <p:nvSpPr>
            <p:cNvPr id="14" name="矩形 13"/>
            <p:cNvSpPr/>
            <p:nvPr/>
          </p:nvSpPr>
          <p:spPr>
            <a:xfrm>
              <a:off x="8279880" y="3735457"/>
              <a:ext cx="3518420" cy="1365086"/>
            </a:xfrm>
            <a:prstGeom prst="rect">
              <a:avLst/>
            </a:prstGeom>
          </p:spPr>
          <p:txBody>
            <a:bodyPr>
              <a:spAutoFit/>
            </a:bodyPr>
            <a:lstStyle/>
            <a:p>
              <a:pPr fontAlgn="auto">
                <a:spcBef>
                  <a:spcPts val="0"/>
                </a:spcBef>
                <a:spcAft>
                  <a:spcPts val="0"/>
                </a:spcAft>
                <a:defRPr/>
              </a:pPr>
              <a:r>
                <a:rPr sz="1080" dirty="0">
                  <a:solidFill>
                    <a:schemeClr val="tx1">
                      <a:lumMod val="50000"/>
                      <a:lumOff val="50000"/>
                    </a:schemeClr>
                  </a:solidFill>
                  <a:latin typeface="微软雅黑" panose="020B0503020204020204" charset="-122"/>
                  <a:ea typeface="微软雅黑" panose="020B0503020204020204" charset="-122"/>
                  <a:cs typeface="+mn-ea"/>
                </a:rPr>
                <a:t>您的内容打在这里，或者通过复制您的文本后，在此框中选择粘贴，并选择只保留文字。您的内容打在这里，或者通过复制您的文本后，在此框中</a:t>
              </a:r>
            </a:p>
          </p:txBody>
        </p:sp>
      </p:grpSp>
      <p:grpSp>
        <p:nvGrpSpPr>
          <p:cNvPr id="20" name="组合 19"/>
          <p:cNvGrpSpPr>
            <a:grpSpLocks/>
          </p:cNvGrpSpPr>
          <p:nvPr/>
        </p:nvGrpSpPr>
        <p:grpSpPr bwMode="auto">
          <a:xfrm>
            <a:off x="3500438" y="3516313"/>
            <a:ext cx="4500562" cy="920750"/>
            <a:chOff x="4508170" y="5208657"/>
            <a:chExt cx="6667830" cy="1365086"/>
          </a:xfrm>
        </p:grpSpPr>
        <p:sp>
          <p:nvSpPr>
            <p:cNvPr id="4" name="椭圆 3"/>
            <p:cNvSpPr/>
            <p:nvPr/>
          </p:nvSpPr>
          <p:spPr>
            <a:xfrm>
              <a:off x="4508170" y="5225131"/>
              <a:ext cx="806724" cy="807284"/>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3</a:t>
              </a:r>
            </a:p>
          </p:txBody>
        </p:sp>
        <p:sp>
          <p:nvSpPr>
            <p:cNvPr id="38927" name="矩形 6"/>
            <p:cNvSpPr>
              <a:spLocks noChangeArrowheads="1"/>
            </p:cNvSpPr>
            <p:nvPr/>
          </p:nvSpPr>
          <p:spPr bwMode="auto">
            <a:xfrm>
              <a:off x="5420734" y="5378116"/>
              <a:ext cx="2144995" cy="859062"/>
            </a:xfrm>
            <a:prstGeom prst="rect">
              <a:avLst/>
            </a:prstGeom>
            <a:noFill/>
            <a:ln w="9525">
              <a:noFill/>
              <a:miter lim="800000"/>
              <a:headEnd/>
              <a:tailEnd/>
            </a:ln>
          </p:spPr>
          <p:txBody>
            <a:bodyPr wrap="none">
              <a:spAutoFit/>
            </a:bodyPr>
            <a:lstStyle/>
            <a:p>
              <a:r>
                <a:rPr lang="zh-CN" altLang="en-US" sz="1800" b="1"/>
                <a:t>传导性失语</a:t>
              </a:r>
              <a:r>
                <a:rPr lang="zh-CN" altLang="en-US" sz="3200"/>
                <a:t> </a:t>
              </a:r>
            </a:p>
          </p:txBody>
        </p:sp>
        <p:sp>
          <p:nvSpPr>
            <p:cNvPr id="15" name="矩形 14"/>
            <p:cNvSpPr/>
            <p:nvPr/>
          </p:nvSpPr>
          <p:spPr>
            <a:xfrm>
              <a:off x="7657455" y="5208657"/>
              <a:ext cx="3518545" cy="1365086"/>
            </a:xfrm>
            <a:prstGeom prst="rect">
              <a:avLst/>
            </a:prstGeom>
          </p:spPr>
          <p:txBody>
            <a:bodyPr>
              <a:spAutoFit/>
            </a:bodyPr>
            <a:lstStyle/>
            <a:p>
              <a:pPr fontAlgn="auto">
                <a:spcBef>
                  <a:spcPts val="0"/>
                </a:spcBef>
                <a:spcAft>
                  <a:spcPts val="0"/>
                </a:spcAft>
                <a:defRPr/>
              </a:pPr>
              <a:r>
                <a:rPr sz="1080" dirty="0">
                  <a:solidFill>
                    <a:schemeClr val="tx1">
                      <a:lumMod val="50000"/>
                      <a:lumOff val="50000"/>
                    </a:schemeClr>
                  </a:solidFill>
                  <a:latin typeface="微软雅黑" panose="020B0503020204020204" charset="-122"/>
                  <a:ea typeface="微软雅黑" panose="020B0503020204020204" charset="-122"/>
                  <a:cs typeface="+mn-ea"/>
                </a:rPr>
                <a:t>您的内容打在这里，或者通过复制您的文本后，在此框中选择粘贴，并选择只保留文字。您的内容打在这里，或者通过复制您的文本后，在此框中</a:t>
              </a:r>
            </a:p>
          </p:txBody>
        </p:sp>
      </p:grpSp>
      <p:grpSp>
        <p:nvGrpSpPr>
          <p:cNvPr id="17" name="组合 16"/>
          <p:cNvGrpSpPr>
            <a:grpSpLocks/>
          </p:cNvGrpSpPr>
          <p:nvPr/>
        </p:nvGrpSpPr>
        <p:grpSpPr bwMode="auto">
          <a:xfrm>
            <a:off x="1114425" y="1747838"/>
            <a:ext cx="1998663" cy="1998662"/>
            <a:chOff x="959845" y="2687828"/>
            <a:chExt cx="2960503" cy="2960503"/>
          </a:xfrm>
        </p:grpSpPr>
        <p:sp>
          <p:nvSpPr>
            <p:cNvPr id="16" name="椭圆 15"/>
            <p:cNvSpPr/>
            <p:nvPr/>
          </p:nvSpPr>
          <p:spPr>
            <a:xfrm>
              <a:off x="959845" y="2687828"/>
              <a:ext cx="2960503" cy="296050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en-US" altLang="zh-CN" sz="3375">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pic>
          <p:nvPicPr>
            <p:cNvPr id="38925" name="图片 20"/>
            <p:cNvPicPr>
              <a:picLocks noChangeAspect="1"/>
            </p:cNvPicPr>
            <p:nvPr/>
          </p:nvPicPr>
          <p:blipFill>
            <a:blip r:embed="rId3">
              <a:grayscl/>
              <a:biLevel thresh="50000"/>
            </a:blip>
            <a:srcRect/>
            <a:stretch>
              <a:fillRect/>
            </a:stretch>
          </p:blipFill>
          <p:spPr bwMode="auto">
            <a:xfrm>
              <a:off x="1448254" y="3505200"/>
              <a:ext cx="2073747" cy="1403042"/>
            </a:xfrm>
            <a:prstGeom prst="rect">
              <a:avLst/>
            </a:prstGeom>
            <a:noFill/>
            <a:ln w="9525">
              <a:noFill/>
              <a:miter lim="800000"/>
              <a:headEnd/>
              <a:tailEnd/>
            </a:ln>
          </p:spPr>
        </p:pic>
      </p:grpSp>
      <p:grpSp>
        <p:nvGrpSpPr>
          <p:cNvPr id="22" name="组合 21"/>
          <p:cNvGrpSpPr>
            <a:grpSpLocks/>
          </p:cNvGrpSpPr>
          <p:nvPr/>
        </p:nvGrpSpPr>
        <p:grpSpPr bwMode="auto">
          <a:xfrm>
            <a:off x="122238" y="77788"/>
            <a:ext cx="8342312" cy="396875"/>
            <a:chOff x="162802" y="93745"/>
            <a:chExt cx="11122990" cy="585993"/>
          </a:xfrm>
        </p:grpSpPr>
        <p:sp>
          <p:nvSpPr>
            <p:cNvPr id="38920" name="文本框 22"/>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pPr marL="812800" indent="-812800"/>
              <a:r>
                <a:rPr lang="zh-CN" altLang="en-US" b="1"/>
                <a:t>二、各类失语症的临床特征与病灶</a:t>
              </a:r>
            </a:p>
          </p:txBody>
        </p:sp>
        <p:grpSp>
          <p:nvGrpSpPr>
            <p:cNvPr id="38921" name="组合 23"/>
            <p:cNvGrpSpPr>
              <a:grpSpLocks/>
            </p:cNvGrpSpPr>
            <p:nvPr/>
          </p:nvGrpSpPr>
          <p:grpSpPr bwMode="auto">
            <a:xfrm>
              <a:off x="162802" y="166462"/>
              <a:ext cx="729287" cy="445249"/>
              <a:chOff x="7304087" y="2360613"/>
              <a:chExt cx="1001487" cy="611434"/>
            </a:xfrm>
          </p:grpSpPr>
          <p:sp>
            <p:nvSpPr>
              <p:cNvPr id="25" name="对角圆角矩形 24"/>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8923" name="图片 25"/>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38919" name="Rectangle 22"/>
          <p:cNvSpPr>
            <a:spLocks noChangeArrowheads="1"/>
          </p:cNvSpPr>
          <p:nvPr/>
        </p:nvSpPr>
        <p:spPr bwMode="auto">
          <a:xfrm>
            <a:off x="1316038" y="2016125"/>
            <a:ext cx="1898650" cy="1433513"/>
          </a:xfrm>
          <a:prstGeom prst="rect">
            <a:avLst/>
          </a:prstGeom>
          <a:noFill/>
          <a:ln w="9525">
            <a:noFill/>
            <a:miter lim="800000"/>
            <a:headEnd/>
            <a:tailEnd/>
          </a:ln>
        </p:spPr>
        <p:txBody>
          <a:bodyPr anchor="ctr">
            <a:spAutoFit/>
          </a:bodyPr>
          <a:lstStyle/>
          <a:p>
            <a:pPr lvl="1"/>
            <a:r>
              <a:rPr lang="zh-CN" altLang="en-US" sz="3200" b="1"/>
              <a:t>㈠、</a:t>
            </a:r>
            <a:r>
              <a:rPr lang="zh-CN" altLang="en-US" sz="2800" b="1">
                <a:ea typeface="隶书" pitchFamily="49" charset="-122"/>
              </a:rPr>
              <a:t>外侧裂周失语</a:t>
            </a:r>
          </a:p>
        </p:txBody>
      </p:sp>
    </p:spTree>
  </p:cSld>
  <p:clrMapOvr>
    <a:masterClrMapping/>
  </p:clrMapOvr>
  <p:transition advTm="29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18" presetClass="entr" presetSubtype="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Right)">
                                      <p:cBhvr>
                                        <p:cTn id="24" dur="500"/>
                                        <p:tgtEl>
                                          <p:spTgt spid="18"/>
                                        </p:tgtEl>
                                      </p:cBhvr>
                                    </p:animEffect>
                                  </p:childTnLst>
                                </p:cTn>
                              </p:par>
                            </p:childTnLst>
                          </p:cTn>
                        </p:par>
                        <p:par>
                          <p:cTn id="25" fill="hold">
                            <p:stCondLst>
                              <p:cond delay="2000"/>
                            </p:stCondLst>
                            <p:childTnLst>
                              <p:par>
                                <p:cTn id="26" presetID="18" presetClass="entr" presetSubtype="6"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strips(downRight)">
                                      <p:cBhvr>
                                        <p:cTn id="28" dur="500"/>
                                        <p:tgtEl>
                                          <p:spTgt spid="19"/>
                                        </p:tgtEl>
                                      </p:cBhvr>
                                    </p:animEffect>
                                  </p:childTnLst>
                                </p:cTn>
                              </p:par>
                            </p:childTnLst>
                          </p:cTn>
                        </p:par>
                        <p:par>
                          <p:cTn id="29" fill="hold">
                            <p:stCondLst>
                              <p:cond delay="2500"/>
                            </p:stCondLst>
                            <p:childTnLst>
                              <p:par>
                                <p:cTn id="30" presetID="18" presetClass="entr" presetSubtype="6"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strips(downRigh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a:grpSpLocks/>
          </p:cNvGrpSpPr>
          <p:nvPr/>
        </p:nvGrpSpPr>
        <p:grpSpPr bwMode="auto">
          <a:xfrm>
            <a:off x="3776663" y="1754188"/>
            <a:ext cx="1881187" cy="1881187"/>
            <a:chOff x="4931237" y="2599199"/>
            <a:chExt cx="2786743" cy="2786743"/>
          </a:xfrm>
        </p:grpSpPr>
        <p:sp>
          <p:nvSpPr>
            <p:cNvPr id="2" name="椭圆 1"/>
            <p:cNvSpPr/>
            <p:nvPr/>
          </p:nvSpPr>
          <p:spPr>
            <a:xfrm>
              <a:off x="4931237" y="2599199"/>
              <a:ext cx="2786743" cy="278674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sp>
          <p:nvSpPr>
            <p:cNvPr id="41012" name="文本框 33"/>
            <p:cNvSpPr txBox="1">
              <a:spLocks noChangeArrowheads="1"/>
            </p:cNvSpPr>
            <p:nvPr/>
          </p:nvSpPr>
          <p:spPr bwMode="auto">
            <a:xfrm>
              <a:off x="6187035" y="4440566"/>
              <a:ext cx="272795" cy="587921"/>
            </a:xfrm>
            <a:prstGeom prst="rect">
              <a:avLst/>
            </a:prstGeom>
            <a:noFill/>
            <a:ln w="9525">
              <a:noFill/>
              <a:miter lim="800000"/>
              <a:headEnd/>
              <a:tailEnd/>
            </a:ln>
          </p:spPr>
          <p:txBody>
            <a:bodyPr wrap="none">
              <a:spAutoFit/>
            </a:bodyPr>
            <a:lstStyle/>
            <a:p>
              <a:pPr algn="ctr"/>
              <a:endParaRPr lang="zh-CN" altLang="en-US">
                <a:solidFill>
                  <a:schemeClr val="bg1"/>
                </a:solidFill>
                <a:latin typeface="微软雅黑" pitchFamily="34" charset="-122"/>
                <a:ea typeface="微软雅黑" pitchFamily="34" charset="-122"/>
              </a:endParaRPr>
            </a:p>
          </p:txBody>
        </p:sp>
        <p:pic>
          <p:nvPicPr>
            <p:cNvPr id="41013" name="图片 36"/>
            <p:cNvPicPr>
              <a:picLocks noChangeAspect="1"/>
            </p:cNvPicPr>
            <p:nvPr/>
          </p:nvPicPr>
          <p:blipFill>
            <a:blip r:embed="rId3">
              <a:grayscl/>
              <a:biLevel thresh="50000"/>
            </a:blip>
            <a:srcRect/>
            <a:stretch>
              <a:fillRect/>
            </a:stretch>
          </p:blipFill>
          <p:spPr bwMode="auto">
            <a:xfrm>
              <a:off x="5883853" y="3034379"/>
              <a:ext cx="881511" cy="1307173"/>
            </a:xfrm>
            <a:prstGeom prst="rect">
              <a:avLst/>
            </a:prstGeom>
            <a:noFill/>
            <a:ln w="9525">
              <a:noFill/>
              <a:miter lim="800000"/>
              <a:headEnd/>
              <a:tailEnd/>
            </a:ln>
          </p:spPr>
        </p:pic>
      </p:grpSp>
      <p:grpSp>
        <p:nvGrpSpPr>
          <p:cNvPr id="18" name="组合 17"/>
          <p:cNvGrpSpPr>
            <a:grpSpLocks/>
          </p:cNvGrpSpPr>
          <p:nvPr/>
        </p:nvGrpSpPr>
        <p:grpSpPr bwMode="auto">
          <a:xfrm>
            <a:off x="2373313" y="1573213"/>
            <a:ext cx="1357312" cy="1739900"/>
            <a:chOff x="1594875" y="3167062"/>
            <a:chExt cx="3921813" cy="2577630"/>
          </a:xfrm>
        </p:grpSpPr>
        <p:cxnSp>
          <p:nvCxnSpPr>
            <p:cNvPr id="17" name="直接箭头连接符 16"/>
            <p:cNvCxnSpPr>
              <a:stCxn id="2" idx="2"/>
              <a:endCxn id="16" idx="6"/>
            </p:cNvCxnSpPr>
            <p:nvPr/>
          </p:nvCxnSpPr>
          <p:spPr>
            <a:xfrm flipH="1" flipV="1">
              <a:off x="4379132" y="3992561"/>
              <a:ext cx="550430" cy="0"/>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1007" name="组合 51"/>
            <p:cNvGrpSpPr>
              <a:grpSpLocks/>
            </p:cNvGrpSpPr>
            <p:nvPr/>
          </p:nvGrpSpPr>
          <p:grpSpPr bwMode="auto">
            <a:xfrm>
              <a:off x="1594875" y="3167062"/>
              <a:ext cx="3921813" cy="2577630"/>
              <a:chOff x="1594875" y="3167062"/>
              <a:chExt cx="3921813" cy="2577630"/>
            </a:xfrm>
          </p:grpSpPr>
          <p:sp>
            <p:nvSpPr>
              <p:cNvPr id="16" name="椭圆 15"/>
              <p:cNvSpPr/>
              <p:nvPr/>
            </p:nvSpPr>
            <p:spPr>
              <a:xfrm>
                <a:off x="2732431" y="3167062"/>
                <a:ext cx="1646702" cy="1651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b="1">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sp>
            <p:nvSpPr>
              <p:cNvPr id="41009" name="文本框 34"/>
              <p:cNvSpPr txBox="1">
                <a:spLocks noChangeArrowheads="1"/>
              </p:cNvSpPr>
              <p:nvPr/>
            </p:nvSpPr>
            <p:spPr bwMode="auto">
              <a:xfrm>
                <a:off x="1594875" y="4253618"/>
                <a:ext cx="3921813" cy="1491074"/>
              </a:xfrm>
              <a:prstGeom prst="rect">
                <a:avLst/>
              </a:prstGeom>
              <a:noFill/>
              <a:ln w="9525">
                <a:noFill/>
                <a:miter lim="800000"/>
                <a:headEnd/>
                <a:tailEnd/>
              </a:ln>
            </p:spPr>
            <p:txBody>
              <a:bodyPr>
                <a:spAutoFit/>
              </a:bodyPr>
              <a:lstStyle/>
              <a:p>
                <a:pPr algn="ctr"/>
                <a:r>
                  <a:rPr lang="zh-CN" altLang="en-US" b="1"/>
                  <a:t>与言语症有关的言语障碍</a:t>
                </a:r>
                <a:endParaRPr lang="zh-CN" altLang="en-US" b="1">
                  <a:solidFill>
                    <a:schemeClr val="bg1"/>
                  </a:solidFill>
                  <a:latin typeface="微软雅黑" pitchFamily="34" charset="-122"/>
                  <a:ea typeface="微软雅黑" pitchFamily="34" charset="-122"/>
                </a:endParaRPr>
              </a:p>
            </p:txBody>
          </p:sp>
          <p:pic>
            <p:nvPicPr>
              <p:cNvPr id="41010" name="图片 37"/>
              <p:cNvPicPr>
                <a:picLocks noChangeAspect="1"/>
              </p:cNvPicPr>
              <p:nvPr/>
            </p:nvPicPr>
            <p:blipFill>
              <a:blip r:embed="rId4">
                <a:grayscl/>
                <a:biLevel thresh="50000"/>
              </a:blip>
              <a:srcRect/>
              <a:stretch>
                <a:fillRect/>
              </a:stretch>
            </p:blipFill>
            <p:spPr bwMode="auto">
              <a:xfrm>
                <a:off x="3148992" y="3410857"/>
                <a:ext cx="814033" cy="811625"/>
              </a:xfrm>
              <a:prstGeom prst="rect">
                <a:avLst/>
              </a:prstGeom>
              <a:noFill/>
              <a:ln w="9525">
                <a:noFill/>
                <a:miter lim="800000"/>
                <a:headEnd/>
                <a:tailEnd/>
              </a:ln>
            </p:spPr>
          </p:pic>
        </p:grpSp>
      </p:grpSp>
      <p:grpSp>
        <p:nvGrpSpPr>
          <p:cNvPr id="3" name="组合 2"/>
          <p:cNvGrpSpPr>
            <a:grpSpLocks/>
          </p:cNvGrpSpPr>
          <p:nvPr/>
        </p:nvGrpSpPr>
        <p:grpSpPr bwMode="auto">
          <a:xfrm>
            <a:off x="5664200" y="3236913"/>
            <a:ext cx="2551113" cy="1114425"/>
            <a:chOff x="7569201" y="4729162"/>
            <a:chExt cx="3795486" cy="1652034"/>
          </a:xfrm>
        </p:grpSpPr>
        <p:cxnSp>
          <p:nvCxnSpPr>
            <p:cNvPr id="4" name="直接箭头连接符 3"/>
            <p:cNvCxnSpPr/>
            <p:nvPr/>
          </p:nvCxnSpPr>
          <p:spPr>
            <a:xfrm>
              <a:off x="7569201" y="4729162"/>
              <a:ext cx="928206" cy="774243"/>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1002" name="组合 50"/>
            <p:cNvGrpSpPr>
              <a:grpSpLocks/>
            </p:cNvGrpSpPr>
            <p:nvPr/>
          </p:nvGrpSpPr>
          <p:grpSpPr bwMode="auto">
            <a:xfrm>
              <a:off x="8451598" y="5110401"/>
              <a:ext cx="2913089" cy="1270795"/>
              <a:chOff x="8451598" y="5110401"/>
              <a:chExt cx="2913089" cy="1270795"/>
            </a:xfrm>
          </p:grpSpPr>
          <p:sp>
            <p:nvSpPr>
              <p:cNvPr id="13" name="椭圆 12"/>
              <p:cNvSpPr/>
              <p:nvPr/>
            </p:nvSpPr>
            <p:spPr>
              <a:xfrm>
                <a:off x="8452531" y="5110401"/>
                <a:ext cx="1270673" cy="1270795"/>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20" b="1">
                  <a:solidFill>
                    <a:srgbClr val="FFF9EF"/>
                  </a:solidFill>
                  <a:latin typeface="微软雅黑" panose="020B0503020204020204" charset="-122"/>
                  <a:ea typeface="微软雅黑" panose="020B0503020204020204" charset="-122"/>
                </a:endParaRPr>
              </a:p>
            </p:txBody>
          </p:sp>
          <p:sp>
            <p:nvSpPr>
              <p:cNvPr id="41004" name="矩形 32"/>
              <p:cNvSpPr>
                <a:spLocks noChangeArrowheads="1"/>
              </p:cNvSpPr>
              <p:nvPr/>
            </p:nvSpPr>
            <p:spPr bwMode="auto">
              <a:xfrm>
                <a:off x="9777018" y="5277487"/>
                <a:ext cx="1587669" cy="543618"/>
              </a:xfrm>
              <a:prstGeom prst="rect">
                <a:avLst/>
              </a:prstGeom>
              <a:noFill/>
              <a:ln w="9525">
                <a:noFill/>
                <a:miter lim="800000"/>
                <a:headEnd/>
                <a:tailEnd/>
              </a:ln>
            </p:spPr>
            <p:txBody>
              <a:bodyPr>
                <a:spAutoFit/>
              </a:bodyPr>
              <a:lstStyle/>
              <a:p>
                <a:r>
                  <a:rPr lang="zh-CN" altLang="en-US" sz="1800"/>
                  <a:t>复述 </a:t>
                </a:r>
              </a:p>
            </p:txBody>
          </p:sp>
          <p:pic>
            <p:nvPicPr>
              <p:cNvPr id="41005" name="图片 41"/>
              <p:cNvPicPr>
                <a:picLocks noChangeAspect="1"/>
              </p:cNvPicPr>
              <p:nvPr/>
            </p:nvPicPr>
            <p:blipFill>
              <a:blip r:embed="rId5">
                <a:grayscl/>
                <a:biLevel thresh="50000"/>
              </a:blip>
              <a:srcRect/>
              <a:stretch>
                <a:fillRect/>
              </a:stretch>
            </p:blipFill>
            <p:spPr bwMode="auto">
              <a:xfrm>
                <a:off x="8748748" y="5408268"/>
                <a:ext cx="673604" cy="668067"/>
              </a:xfrm>
              <a:prstGeom prst="rect">
                <a:avLst/>
              </a:prstGeom>
              <a:noFill/>
              <a:ln w="9525">
                <a:noFill/>
                <a:miter lim="800000"/>
                <a:headEnd/>
                <a:tailEnd/>
              </a:ln>
            </p:spPr>
          </p:pic>
        </p:grpSp>
      </p:grpSp>
      <p:grpSp>
        <p:nvGrpSpPr>
          <p:cNvPr id="7" name="组合 6"/>
          <p:cNvGrpSpPr>
            <a:grpSpLocks/>
          </p:cNvGrpSpPr>
          <p:nvPr/>
        </p:nvGrpSpPr>
        <p:grpSpPr bwMode="auto">
          <a:xfrm>
            <a:off x="5667375" y="2266950"/>
            <a:ext cx="2636838" cy="974725"/>
            <a:chOff x="7717980" y="3357563"/>
            <a:chExt cx="3907963" cy="1444421"/>
          </a:xfrm>
        </p:grpSpPr>
        <p:cxnSp>
          <p:nvCxnSpPr>
            <p:cNvPr id="8" name="直接箭头连接符 7"/>
            <p:cNvCxnSpPr>
              <a:stCxn id="2" idx="6"/>
              <a:endCxn id="5" idx="2"/>
            </p:cNvCxnSpPr>
            <p:nvPr/>
          </p:nvCxnSpPr>
          <p:spPr>
            <a:xfrm flipV="1">
              <a:off x="7717980" y="3992732"/>
              <a:ext cx="974050" cy="0"/>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0997" name="组合 49"/>
            <p:cNvGrpSpPr>
              <a:grpSpLocks/>
            </p:cNvGrpSpPr>
            <p:nvPr/>
          </p:nvGrpSpPr>
          <p:grpSpPr bwMode="auto">
            <a:xfrm>
              <a:off x="8692029" y="3357563"/>
              <a:ext cx="2933914" cy="1444421"/>
              <a:chOff x="8692029" y="3357563"/>
              <a:chExt cx="2933914" cy="1444421"/>
            </a:xfrm>
          </p:grpSpPr>
          <p:sp>
            <p:nvSpPr>
              <p:cNvPr id="5" name="椭圆 4"/>
              <p:cNvSpPr/>
              <p:nvPr/>
            </p:nvSpPr>
            <p:spPr>
              <a:xfrm>
                <a:off x="8692029" y="3357563"/>
                <a:ext cx="1270500" cy="1270338"/>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20" b="1">
                  <a:solidFill>
                    <a:srgbClr val="FFF9EF"/>
                  </a:solidFill>
                  <a:latin typeface="微软雅黑" panose="020B0503020204020204" charset="-122"/>
                  <a:ea typeface="微软雅黑" panose="020B0503020204020204" charset="-122"/>
                </a:endParaRPr>
              </a:p>
            </p:txBody>
          </p:sp>
          <p:sp>
            <p:nvSpPr>
              <p:cNvPr id="40999" name="矩形 31"/>
              <p:cNvSpPr>
                <a:spLocks noChangeArrowheads="1"/>
              </p:cNvSpPr>
              <p:nvPr/>
            </p:nvSpPr>
            <p:spPr bwMode="auto">
              <a:xfrm>
                <a:off x="10037818" y="3536351"/>
                <a:ext cx="1588125" cy="1265633"/>
              </a:xfrm>
              <a:prstGeom prst="rect">
                <a:avLst/>
              </a:prstGeom>
              <a:noFill/>
              <a:ln w="9525">
                <a:noFill/>
                <a:miter lim="800000"/>
                <a:headEnd/>
                <a:tailEnd/>
              </a:ln>
            </p:spPr>
            <p:txBody>
              <a:bodyPr>
                <a:spAutoFit/>
              </a:bodyPr>
              <a:lstStyle/>
              <a:p>
                <a:r>
                  <a:rPr lang="zh-CN" altLang="en-US" sz="1800"/>
                  <a:t>口语的听理解</a:t>
                </a:r>
                <a:r>
                  <a:rPr lang="zh-CN" altLang="en-US" sz="3200"/>
                  <a:t> </a:t>
                </a:r>
              </a:p>
            </p:txBody>
          </p:sp>
          <p:pic>
            <p:nvPicPr>
              <p:cNvPr id="41000" name="图片 42"/>
              <p:cNvPicPr>
                <a:picLocks noChangeAspect="1"/>
              </p:cNvPicPr>
              <p:nvPr/>
            </p:nvPicPr>
            <p:blipFill>
              <a:blip r:embed="rId6">
                <a:grayscl/>
                <a:biLevel thresh="50000"/>
              </a:blip>
              <a:srcRect/>
              <a:stretch>
                <a:fillRect/>
              </a:stretch>
            </p:blipFill>
            <p:spPr bwMode="auto">
              <a:xfrm>
                <a:off x="8993121" y="3629258"/>
                <a:ext cx="696570" cy="711796"/>
              </a:xfrm>
              <a:prstGeom prst="rect">
                <a:avLst/>
              </a:prstGeom>
              <a:noFill/>
              <a:ln w="9525">
                <a:noFill/>
                <a:miter lim="800000"/>
                <a:headEnd/>
                <a:tailEnd/>
              </a:ln>
            </p:spPr>
          </p:pic>
        </p:grpSp>
      </p:grpSp>
      <p:grpSp>
        <p:nvGrpSpPr>
          <p:cNvPr id="6" name="组合 5"/>
          <p:cNvGrpSpPr>
            <a:grpSpLocks/>
          </p:cNvGrpSpPr>
          <p:nvPr/>
        </p:nvGrpSpPr>
        <p:grpSpPr bwMode="auto">
          <a:xfrm>
            <a:off x="5575300" y="1109663"/>
            <a:ext cx="2592388" cy="1131887"/>
            <a:chOff x="7581908" y="1643063"/>
            <a:chExt cx="3840834" cy="1677136"/>
          </a:xfrm>
        </p:grpSpPr>
        <p:cxnSp>
          <p:nvCxnSpPr>
            <p:cNvPr id="14" name="直接箭头连接符 13"/>
            <p:cNvCxnSpPr/>
            <p:nvPr/>
          </p:nvCxnSpPr>
          <p:spPr>
            <a:xfrm flipV="1">
              <a:off x="7581908" y="2506329"/>
              <a:ext cx="900821" cy="813870"/>
            </a:xfrm>
            <a:prstGeom prst="straightConnector1">
              <a:avLst/>
            </a:prstGeom>
            <a:ln w="28575">
              <a:solidFill>
                <a:srgbClr val="FF7F7F"/>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0992" name="组合 48"/>
            <p:cNvGrpSpPr>
              <a:grpSpLocks/>
            </p:cNvGrpSpPr>
            <p:nvPr/>
          </p:nvGrpSpPr>
          <p:grpSpPr bwMode="auto">
            <a:xfrm>
              <a:off x="8452151" y="1643063"/>
              <a:ext cx="2970591" cy="1270201"/>
              <a:chOff x="8452151" y="1643063"/>
              <a:chExt cx="2970591" cy="1270201"/>
            </a:xfrm>
          </p:grpSpPr>
          <p:sp>
            <p:nvSpPr>
              <p:cNvPr id="15" name="椭圆 14"/>
              <p:cNvSpPr/>
              <p:nvPr/>
            </p:nvSpPr>
            <p:spPr>
              <a:xfrm>
                <a:off x="8452152" y="1643063"/>
                <a:ext cx="1270085" cy="1270201"/>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20" b="1">
                  <a:solidFill>
                    <a:srgbClr val="FFF9EF"/>
                  </a:solidFill>
                  <a:latin typeface="微软雅黑" panose="020B0503020204020204" charset="-122"/>
                  <a:ea typeface="微软雅黑" panose="020B0503020204020204" charset="-122"/>
                </a:endParaRPr>
              </a:p>
            </p:txBody>
          </p:sp>
          <p:sp>
            <p:nvSpPr>
              <p:cNvPr id="40994" name="矩形 18"/>
              <p:cNvSpPr>
                <a:spLocks noChangeArrowheads="1"/>
              </p:cNvSpPr>
              <p:nvPr/>
            </p:nvSpPr>
            <p:spPr bwMode="auto">
              <a:xfrm>
                <a:off x="9835134" y="1751265"/>
                <a:ext cx="1587608" cy="950299"/>
              </a:xfrm>
              <a:prstGeom prst="rect">
                <a:avLst/>
              </a:prstGeom>
              <a:noFill/>
              <a:ln w="9525">
                <a:noFill/>
                <a:miter lim="800000"/>
                <a:headEnd/>
                <a:tailEnd/>
              </a:ln>
            </p:spPr>
            <p:txBody>
              <a:bodyPr>
                <a:spAutoFit/>
              </a:bodyPr>
              <a:lstStyle/>
              <a:p>
                <a:r>
                  <a:rPr lang="zh-CN" altLang="en-US" sz="1800"/>
                  <a:t>言语的流畅度</a:t>
                </a:r>
              </a:p>
            </p:txBody>
          </p:sp>
          <p:pic>
            <p:nvPicPr>
              <p:cNvPr id="40995" name="图片 43"/>
              <p:cNvPicPr>
                <a:picLocks noChangeAspect="1"/>
              </p:cNvPicPr>
              <p:nvPr/>
            </p:nvPicPr>
            <p:blipFill>
              <a:blip r:embed="rId7">
                <a:grayscl/>
                <a:biLevel thresh="50000"/>
              </a:blip>
              <a:srcRect/>
              <a:stretch>
                <a:fillRect/>
              </a:stretch>
            </p:blipFill>
            <p:spPr bwMode="auto">
              <a:xfrm>
                <a:off x="8644398" y="1939300"/>
                <a:ext cx="927305" cy="925211"/>
              </a:xfrm>
              <a:prstGeom prst="rect">
                <a:avLst/>
              </a:prstGeom>
              <a:noFill/>
              <a:ln w="9525">
                <a:noFill/>
                <a:miter lim="800000"/>
                <a:headEnd/>
                <a:tailEnd/>
              </a:ln>
            </p:spPr>
          </p:pic>
        </p:grpSp>
      </p:grpSp>
      <p:grpSp>
        <p:nvGrpSpPr>
          <p:cNvPr id="20" name="组合 19"/>
          <p:cNvGrpSpPr>
            <a:grpSpLocks/>
          </p:cNvGrpSpPr>
          <p:nvPr/>
        </p:nvGrpSpPr>
        <p:grpSpPr bwMode="auto">
          <a:xfrm>
            <a:off x="790575" y="1077913"/>
            <a:ext cx="1654175" cy="1166812"/>
            <a:chOff x="522187" y="1681169"/>
            <a:chExt cx="2450104" cy="1727676"/>
          </a:xfrm>
        </p:grpSpPr>
        <p:cxnSp>
          <p:nvCxnSpPr>
            <p:cNvPr id="21" name="直接箭头连接符 20"/>
            <p:cNvCxnSpPr>
              <a:stCxn id="16" idx="1"/>
              <a:endCxn id="22" idx="5"/>
            </p:cNvCxnSpPr>
            <p:nvPr/>
          </p:nvCxnSpPr>
          <p:spPr>
            <a:xfrm flipH="1" flipV="1">
              <a:off x="2313914" y="2623751"/>
              <a:ext cx="658377" cy="785094"/>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0987" name="组合 52"/>
            <p:cNvGrpSpPr>
              <a:grpSpLocks/>
            </p:cNvGrpSpPr>
            <p:nvPr/>
          </p:nvGrpSpPr>
          <p:grpSpPr bwMode="auto">
            <a:xfrm>
              <a:off x="522187" y="1681169"/>
              <a:ext cx="1953970" cy="1628183"/>
              <a:chOff x="522187" y="1681169"/>
              <a:chExt cx="1953970" cy="1628183"/>
            </a:xfrm>
          </p:grpSpPr>
          <p:sp>
            <p:nvSpPr>
              <p:cNvPr id="22" name="椭圆 21"/>
              <p:cNvSpPr/>
              <p:nvPr/>
            </p:nvSpPr>
            <p:spPr>
              <a:xfrm>
                <a:off x="1371024" y="1681169"/>
                <a:ext cx="1105133" cy="110477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85">
                  <a:solidFill>
                    <a:schemeClr val="tx1">
                      <a:lumMod val="50000"/>
                      <a:lumOff val="50000"/>
                    </a:schemeClr>
                  </a:solidFill>
                  <a:latin typeface="微软雅黑" panose="020B0503020204020204" charset="-122"/>
                  <a:ea typeface="微软雅黑" panose="020B0503020204020204" charset="-122"/>
                </a:endParaRPr>
              </a:p>
            </p:txBody>
          </p:sp>
          <p:pic>
            <p:nvPicPr>
              <p:cNvPr id="40989" name="图片 38"/>
              <p:cNvPicPr>
                <a:picLocks noChangeAspect="1"/>
              </p:cNvPicPr>
              <p:nvPr/>
            </p:nvPicPr>
            <p:blipFill>
              <a:blip r:embed="rId8">
                <a:grayscl/>
                <a:biLevel thresh="50000"/>
              </a:blip>
              <a:srcRect/>
              <a:stretch>
                <a:fillRect/>
              </a:stretch>
            </p:blipFill>
            <p:spPr bwMode="auto">
              <a:xfrm>
                <a:off x="1656562" y="1916020"/>
                <a:ext cx="534993" cy="635198"/>
              </a:xfrm>
              <a:prstGeom prst="rect">
                <a:avLst/>
              </a:prstGeom>
              <a:noFill/>
              <a:ln w="9525">
                <a:noFill/>
                <a:miter lim="800000"/>
                <a:headEnd/>
                <a:tailEnd/>
              </a:ln>
            </p:spPr>
          </p:pic>
          <p:sp>
            <p:nvSpPr>
              <p:cNvPr id="40990" name="矩形 44"/>
              <p:cNvSpPr>
                <a:spLocks noChangeArrowheads="1"/>
              </p:cNvSpPr>
              <p:nvPr/>
            </p:nvSpPr>
            <p:spPr bwMode="auto">
              <a:xfrm>
                <a:off x="522187" y="2811797"/>
                <a:ext cx="1749402" cy="498323"/>
              </a:xfrm>
              <a:prstGeom prst="rect">
                <a:avLst/>
              </a:prstGeom>
              <a:noFill/>
              <a:ln w="9525">
                <a:noFill/>
                <a:miter lim="800000"/>
                <a:headEnd/>
                <a:tailEnd/>
              </a:ln>
            </p:spPr>
            <p:txBody>
              <a:bodyPr>
                <a:spAutoFit/>
              </a:bodyPr>
              <a:lstStyle/>
              <a:p>
                <a:r>
                  <a:rPr lang="zh-CN" altLang="en-US" sz="1600" b="1"/>
                  <a:t>言语失用</a:t>
                </a:r>
                <a:endParaRPr lang="zh-CN" altLang="en-US" sz="1600" b="1">
                  <a:solidFill>
                    <a:srgbClr val="7F7F7F"/>
                  </a:solidFill>
                  <a:latin typeface="微软雅黑" pitchFamily="34" charset="-122"/>
                  <a:ea typeface="微软雅黑" pitchFamily="34" charset="-122"/>
                </a:endParaRPr>
              </a:p>
            </p:txBody>
          </p:sp>
        </p:grpSp>
      </p:grpSp>
      <p:grpSp>
        <p:nvGrpSpPr>
          <p:cNvPr id="23" name="组合 22"/>
          <p:cNvGrpSpPr>
            <a:grpSpLocks/>
          </p:cNvGrpSpPr>
          <p:nvPr/>
        </p:nvGrpSpPr>
        <p:grpSpPr bwMode="auto">
          <a:xfrm>
            <a:off x="993775" y="3184525"/>
            <a:ext cx="1479550" cy="1504950"/>
            <a:chOff x="779743" y="4576279"/>
            <a:chExt cx="2192548" cy="2229116"/>
          </a:xfrm>
        </p:grpSpPr>
        <p:cxnSp>
          <p:nvCxnSpPr>
            <p:cNvPr id="24" name="直接箭头连接符 23"/>
            <p:cNvCxnSpPr>
              <a:stCxn id="16" idx="3"/>
              <a:endCxn id="25" idx="7"/>
            </p:cNvCxnSpPr>
            <p:nvPr/>
          </p:nvCxnSpPr>
          <p:spPr>
            <a:xfrm flipH="1">
              <a:off x="2313586" y="4576279"/>
              <a:ext cx="658705" cy="733633"/>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0982" name="组合 54"/>
            <p:cNvGrpSpPr>
              <a:grpSpLocks/>
            </p:cNvGrpSpPr>
            <p:nvPr/>
          </p:nvGrpSpPr>
          <p:grpSpPr bwMode="auto">
            <a:xfrm>
              <a:off x="779743" y="5147666"/>
              <a:ext cx="1712735" cy="1657729"/>
              <a:chOff x="779743" y="5147666"/>
              <a:chExt cx="1712735" cy="1657729"/>
            </a:xfrm>
          </p:grpSpPr>
          <p:sp>
            <p:nvSpPr>
              <p:cNvPr id="25" name="椭圆 24"/>
              <p:cNvSpPr/>
              <p:nvPr/>
            </p:nvSpPr>
            <p:spPr>
              <a:xfrm>
                <a:off x="1372578" y="5147667"/>
                <a:ext cx="1103332" cy="110515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85">
                  <a:solidFill>
                    <a:schemeClr val="tx1">
                      <a:lumMod val="50000"/>
                      <a:lumOff val="50000"/>
                    </a:schemeClr>
                  </a:solidFill>
                  <a:latin typeface="微软雅黑" panose="020B0503020204020204" charset="-122"/>
                  <a:ea typeface="微软雅黑" panose="020B0503020204020204" charset="-122"/>
                </a:endParaRPr>
              </a:p>
            </p:txBody>
          </p:sp>
          <p:pic>
            <p:nvPicPr>
              <p:cNvPr id="40984" name="图片 39"/>
              <p:cNvPicPr>
                <a:picLocks noChangeAspect="1"/>
              </p:cNvPicPr>
              <p:nvPr/>
            </p:nvPicPr>
            <p:blipFill>
              <a:blip r:embed="rId9">
                <a:grayscl/>
                <a:biLevel thresh="50000"/>
              </a:blip>
              <a:srcRect/>
              <a:stretch>
                <a:fillRect/>
              </a:stretch>
            </p:blipFill>
            <p:spPr bwMode="auto">
              <a:xfrm>
                <a:off x="1784889" y="5282407"/>
                <a:ext cx="278339" cy="836626"/>
              </a:xfrm>
              <a:prstGeom prst="rect">
                <a:avLst/>
              </a:prstGeom>
              <a:noFill/>
              <a:ln w="9525">
                <a:noFill/>
                <a:miter lim="800000"/>
                <a:headEnd/>
                <a:tailEnd/>
              </a:ln>
            </p:spPr>
          </p:pic>
          <p:sp>
            <p:nvSpPr>
              <p:cNvPr id="40985" name="矩形 45"/>
              <p:cNvSpPr>
                <a:spLocks noChangeArrowheads="1"/>
              </p:cNvSpPr>
              <p:nvPr/>
            </p:nvSpPr>
            <p:spPr bwMode="auto">
              <a:xfrm>
                <a:off x="779743" y="6306901"/>
                <a:ext cx="1712634" cy="498494"/>
              </a:xfrm>
              <a:prstGeom prst="rect">
                <a:avLst/>
              </a:prstGeom>
              <a:noFill/>
              <a:ln w="9525">
                <a:noFill/>
                <a:miter lim="800000"/>
                <a:headEnd/>
                <a:tailEnd/>
              </a:ln>
            </p:spPr>
            <p:txBody>
              <a:bodyPr>
                <a:spAutoFit/>
              </a:bodyPr>
              <a:lstStyle/>
              <a:p>
                <a:r>
                  <a:rPr lang="zh-CN" altLang="en-US" sz="1600" b="1"/>
                  <a:t>颜面失用</a:t>
                </a:r>
              </a:p>
            </p:txBody>
          </p:sp>
        </p:grpSp>
      </p:grpSp>
      <p:grpSp>
        <p:nvGrpSpPr>
          <p:cNvPr id="26" name="组合 25"/>
          <p:cNvGrpSpPr>
            <a:grpSpLocks/>
          </p:cNvGrpSpPr>
          <p:nvPr/>
        </p:nvGrpSpPr>
        <p:grpSpPr bwMode="auto">
          <a:xfrm>
            <a:off x="695325" y="2292350"/>
            <a:ext cx="1604963" cy="1104900"/>
            <a:chOff x="352040" y="3395663"/>
            <a:chExt cx="2378468" cy="1637174"/>
          </a:xfrm>
        </p:grpSpPr>
        <p:cxnSp>
          <p:nvCxnSpPr>
            <p:cNvPr id="27" name="直接箭头连接符 26"/>
            <p:cNvCxnSpPr>
              <a:stCxn id="16" idx="2"/>
              <a:endCxn id="28" idx="6"/>
            </p:cNvCxnSpPr>
            <p:nvPr/>
          </p:nvCxnSpPr>
          <p:spPr>
            <a:xfrm flipH="1" flipV="1">
              <a:off x="1911807" y="3948445"/>
              <a:ext cx="818701" cy="44692"/>
            </a:xfrm>
            <a:prstGeom prst="straightConnector1">
              <a:avLst/>
            </a:prstGeom>
            <a:ln w="28575">
              <a:solidFill>
                <a:schemeClr val="tx1">
                  <a:lumMod val="50000"/>
                  <a:lumOff val="50000"/>
                </a:schemeClr>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40977" name="组合 53"/>
            <p:cNvGrpSpPr>
              <a:grpSpLocks/>
            </p:cNvGrpSpPr>
            <p:nvPr/>
          </p:nvGrpSpPr>
          <p:grpSpPr bwMode="auto">
            <a:xfrm>
              <a:off x="352040" y="3395663"/>
              <a:ext cx="1712735" cy="1637174"/>
              <a:chOff x="352040" y="3395663"/>
              <a:chExt cx="1712735" cy="1637174"/>
            </a:xfrm>
          </p:grpSpPr>
          <p:sp>
            <p:nvSpPr>
              <p:cNvPr id="28" name="椭圆 27"/>
              <p:cNvSpPr/>
              <p:nvPr/>
            </p:nvSpPr>
            <p:spPr>
              <a:xfrm>
                <a:off x="806090" y="3395663"/>
                <a:ext cx="1105717" cy="110556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85">
                  <a:solidFill>
                    <a:schemeClr val="tx1">
                      <a:lumMod val="50000"/>
                      <a:lumOff val="50000"/>
                    </a:schemeClr>
                  </a:solidFill>
                  <a:latin typeface="微软雅黑" panose="020B0503020204020204" charset="-122"/>
                  <a:ea typeface="微软雅黑" panose="020B0503020204020204" charset="-122"/>
                </a:endParaRPr>
              </a:p>
            </p:txBody>
          </p:sp>
          <p:pic>
            <p:nvPicPr>
              <p:cNvPr id="40979" name="图片 40"/>
              <p:cNvPicPr>
                <a:picLocks noChangeAspect="1"/>
              </p:cNvPicPr>
              <p:nvPr/>
            </p:nvPicPr>
            <p:blipFill>
              <a:blip r:embed="rId10">
                <a:grayscl/>
                <a:biLevel thresh="50000"/>
              </a:blip>
              <a:srcRect/>
              <a:stretch>
                <a:fillRect/>
              </a:stretch>
            </p:blipFill>
            <p:spPr bwMode="auto">
              <a:xfrm>
                <a:off x="1183438" y="3442300"/>
                <a:ext cx="350924" cy="888789"/>
              </a:xfrm>
              <a:prstGeom prst="rect">
                <a:avLst/>
              </a:prstGeom>
              <a:noFill/>
              <a:ln w="9525">
                <a:noFill/>
                <a:miter lim="800000"/>
                <a:headEnd/>
                <a:tailEnd/>
              </a:ln>
            </p:spPr>
          </p:pic>
          <p:sp>
            <p:nvSpPr>
              <p:cNvPr id="40980" name="矩形 46"/>
              <p:cNvSpPr>
                <a:spLocks noChangeArrowheads="1"/>
              </p:cNvSpPr>
              <p:nvPr/>
            </p:nvSpPr>
            <p:spPr bwMode="auto">
              <a:xfrm>
                <a:off x="352040" y="4581203"/>
                <a:ext cx="1712685" cy="451634"/>
              </a:xfrm>
              <a:prstGeom prst="rect">
                <a:avLst/>
              </a:prstGeom>
              <a:noFill/>
              <a:ln w="9525">
                <a:noFill/>
                <a:miter lim="800000"/>
                <a:headEnd/>
                <a:tailEnd/>
              </a:ln>
            </p:spPr>
            <p:txBody>
              <a:bodyPr>
                <a:spAutoFit/>
              </a:bodyPr>
              <a:lstStyle/>
              <a:p>
                <a:r>
                  <a:rPr lang="zh-CN" altLang="en-US" sz="1400" b="1"/>
                  <a:t>口失用</a:t>
                </a:r>
                <a:endParaRPr lang="zh-CN" altLang="en-US" sz="1400" b="1">
                  <a:solidFill>
                    <a:srgbClr val="7F7F7F"/>
                  </a:solidFill>
                  <a:latin typeface="微软雅黑" pitchFamily="34" charset="-122"/>
                  <a:ea typeface="微软雅黑" pitchFamily="34" charset="-122"/>
                </a:endParaRPr>
              </a:p>
            </p:txBody>
          </p:sp>
        </p:grpSp>
      </p:grpSp>
      <p:grpSp>
        <p:nvGrpSpPr>
          <p:cNvPr id="30" name="组合 29"/>
          <p:cNvGrpSpPr>
            <a:grpSpLocks/>
          </p:cNvGrpSpPr>
          <p:nvPr/>
        </p:nvGrpSpPr>
        <p:grpSpPr bwMode="auto">
          <a:xfrm>
            <a:off x="122238" y="77788"/>
            <a:ext cx="8342312" cy="366712"/>
            <a:chOff x="162802" y="93745"/>
            <a:chExt cx="11122990" cy="541458"/>
          </a:xfrm>
        </p:grpSpPr>
        <p:sp>
          <p:nvSpPr>
            <p:cNvPr id="40972" name="文本框 30"/>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a:t>六、失语症的鉴别诊断</a:t>
              </a:r>
            </a:p>
          </p:txBody>
        </p:sp>
        <p:grpSp>
          <p:nvGrpSpPr>
            <p:cNvPr id="40973" name="组合 35"/>
            <p:cNvGrpSpPr>
              <a:grpSpLocks/>
            </p:cNvGrpSpPr>
            <p:nvPr/>
          </p:nvGrpSpPr>
          <p:grpSpPr bwMode="auto">
            <a:xfrm>
              <a:off x="162802" y="166462"/>
              <a:ext cx="729287" cy="445249"/>
              <a:chOff x="7304087" y="2360613"/>
              <a:chExt cx="1001487" cy="611434"/>
            </a:xfrm>
          </p:grpSpPr>
          <p:sp>
            <p:nvSpPr>
              <p:cNvPr id="57" name="对角圆角矩形 5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40975" name="图片 57"/>
              <p:cNvPicPr>
                <a:picLocks noChangeAspect="1"/>
              </p:cNvPicPr>
              <p:nvPr/>
            </p:nvPicPr>
            <p:blipFill>
              <a:blip r:embed="rId11">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40970" name="Rectangle 53"/>
          <p:cNvSpPr>
            <a:spLocks noChangeArrowheads="1"/>
          </p:cNvSpPr>
          <p:nvPr/>
        </p:nvSpPr>
        <p:spPr bwMode="auto">
          <a:xfrm>
            <a:off x="4078288" y="2212975"/>
            <a:ext cx="1404937" cy="946150"/>
          </a:xfrm>
          <a:prstGeom prst="rect">
            <a:avLst/>
          </a:prstGeom>
          <a:noFill/>
          <a:ln w="9525">
            <a:noFill/>
            <a:miter lim="800000"/>
            <a:headEnd/>
            <a:tailEnd/>
          </a:ln>
        </p:spPr>
        <p:txBody>
          <a:bodyPr anchor="ctr">
            <a:spAutoFit/>
          </a:bodyPr>
          <a:lstStyle/>
          <a:p>
            <a:r>
              <a:rPr lang="zh-CN" altLang="en-US" sz="2800" b="1"/>
              <a:t>失语症的鉴别 </a:t>
            </a:r>
          </a:p>
        </p:txBody>
      </p:sp>
      <p:sp>
        <p:nvSpPr>
          <p:cNvPr id="40971" name="Rectangle 54"/>
          <p:cNvSpPr>
            <a:spLocks noChangeArrowheads="1"/>
          </p:cNvSpPr>
          <p:nvPr/>
        </p:nvSpPr>
        <p:spPr bwMode="auto">
          <a:xfrm flipH="1" flipV="1">
            <a:off x="185738" y="4159250"/>
            <a:ext cx="904875" cy="396875"/>
          </a:xfrm>
          <a:prstGeom prst="rect">
            <a:avLst/>
          </a:prstGeom>
          <a:noFill/>
          <a:ln w="9525">
            <a:noFill/>
            <a:miter lim="800000"/>
            <a:headEnd/>
            <a:tailEnd/>
          </a:ln>
        </p:spPr>
        <p:txBody>
          <a:bodyPr rot="10800000">
            <a:spAutoFit/>
          </a:bodyPr>
          <a:lstStyle/>
          <a:p>
            <a:endParaRPr lang="zh-CN" altLang="en-US" b="1"/>
          </a:p>
        </p:txBody>
      </p:sp>
    </p:spTree>
  </p:cSld>
  <p:clrMapOvr>
    <a:masterClrMapping/>
  </p:clrMapOvr>
  <p:transition advTm="215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18"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upRight)">
                                      <p:cBhvr>
                                        <p:cTn id="19" dur="500"/>
                                        <p:tgtEl>
                                          <p:spTgt spid="6"/>
                                        </p:tgtEl>
                                      </p:cBhvr>
                                    </p:animEffect>
                                  </p:childTnLst>
                                </p:cTn>
                              </p:par>
                            </p:childTnLst>
                          </p:cTn>
                        </p:par>
                        <p:par>
                          <p:cTn id="20" fill="hold">
                            <p:stCondLst>
                              <p:cond delay="1500"/>
                            </p:stCondLst>
                            <p:childTnLst>
                              <p:par>
                                <p:cTn id="21" presetID="18" presetClass="entr" presetSubtype="3"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trips(upRight)">
                                      <p:cBhvr>
                                        <p:cTn id="23" dur="500"/>
                                        <p:tgtEl>
                                          <p:spTgt spid="7"/>
                                        </p:tgtEl>
                                      </p:cBhvr>
                                    </p:animEffect>
                                  </p:childTnLst>
                                </p:cTn>
                              </p:par>
                            </p:childTnLst>
                          </p:cTn>
                        </p:par>
                        <p:par>
                          <p:cTn id="24" fill="hold">
                            <p:stCondLst>
                              <p:cond delay="2000"/>
                            </p:stCondLst>
                            <p:childTnLst>
                              <p:par>
                                <p:cTn id="25" presetID="18" presetClass="entr" presetSubtype="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strips(downRight)">
                                      <p:cBhvr>
                                        <p:cTn id="27" dur="500"/>
                                        <p:tgtEl>
                                          <p:spTgt spid="3"/>
                                        </p:tgtEl>
                                      </p:cBhvr>
                                    </p:animEffect>
                                  </p:childTnLst>
                                </p:cTn>
                              </p:par>
                            </p:childTnLst>
                          </p:cTn>
                        </p:par>
                        <p:par>
                          <p:cTn id="28" fill="hold">
                            <p:stCondLst>
                              <p:cond delay="2500"/>
                            </p:stCondLst>
                            <p:childTnLst>
                              <p:par>
                                <p:cTn id="29" presetID="18" presetClass="entr" presetSubtype="12"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strips(downLeft)">
                                      <p:cBhvr>
                                        <p:cTn id="31" dur="500"/>
                                        <p:tgtEl>
                                          <p:spTgt spid="18"/>
                                        </p:tgtEl>
                                      </p:cBhvr>
                                    </p:animEffect>
                                  </p:childTnLst>
                                </p:cTn>
                              </p:par>
                            </p:childTnLst>
                          </p:cTn>
                        </p:par>
                        <p:par>
                          <p:cTn id="32" fill="hold">
                            <p:stCondLst>
                              <p:cond delay="3000"/>
                            </p:stCondLst>
                            <p:childTnLst>
                              <p:par>
                                <p:cTn id="33" presetID="18" presetClass="entr" presetSubtype="9"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trips(upLeft)">
                                      <p:cBhvr>
                                        <p:cTn id="35" dur="500"/>
                                        <p:tgtEl>
                                          <p:spTgt spid="20"/>
                                        </p:tgtEl>
                                      </p:cBhvr>
                                    </p:animEffect>
                                  </p:childTnLst>
                                </p:cTn>
                              </p:par>
                            </p:childTnLst>
                          </p:cTn>
                        </p:par>
                        <p:par>
                          <p:cTn id="36" fill="hold">
                            <p:stCondLst>
                              <p:cond delay="3500"/>
                            </p:stCondLst>
                            <p:childTnLst>
                              <p:par>
                                <p:cTn id="37" presetID="18" presetClass="entr" presetSubtype="1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trips(downLeft)">
                                      <p:cBhvr>
                                        <p:cTn id="39" dur="500"/>
                                        <p:tgtEl>
                                          <p:spTgt spid="26"/>
                                        </p:tgtEl>
                                      </p:cBhvr>
                                    </p:animEffect>
                                  </p:childTnLst>
                                </p:cTn>
                              </p:par>
                            </p:childTnLst>
                          </p:cTn>
                        </p:par>
                        <p:par>
                          <p:cTn id="40" fill="hold">
                            <p:stCondLst>
                              <p:cond delay="4000"/>
                            </p:stCondLst>
                            <p:childTnLst>
                              <p:par>
                                <p:cTn id="41" presetID="18" presetClass="entr" presetSubtype="12"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strips(down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81088" y="1727200"/>
            <a:ext cx="7061200" cy="366713"/>
          </a:xfrm>
          <a:prstGeom prst="rect">
            <a:avLst/>
          </a:prstGeom>
          <a:noFill/>
          <a:ln w="9525">
            <a:noFill/>
            <a:miter lim="800000"/>
            <a:headEnd/>
            <a:tailEnd/>
          </a:ln>
        </p:spPr>
        <p:txBody>
          <a:bodyPr>
            <a:spAutoFit/>
          </a:bodyPr>
          <a:lstStyle/>
          <a:p>
            <a:pPr indent="355600"/>
            <a:r>
              <a:rPr lang="zh-CN" altLang="en-US" sz="1800"/>
              <a:t>       </a:t>
            </a:r>
          </a:p>
        </p:txBody>
      </p:sp>
      <p:sp>
        <p:nvSpPr>
          <p:cNvPr id="18" name="矩形 17"/>
          <p:cNvSpPr>
            <a:spLocks noChangeArrowheads="1"/>
          </p:cNvSpPr>
          <p:nvPr/>
        </p:nvSpPr>
        <p:spPr bwMode="auto">
          <a:xfrm>
            <a:off x="1041400" y="1004888"/>
            <a:ext cx="7061200" cy="396875"/>
          </a:xfrm>
          <a:prstGeom prst="rect">
            <a:avLst/>
          </a:prstGeom>
          <a:noFill/>
          <a:ln w="9525">
            <a:noFill/>
            <a:miter lim="800000"/>
            <a:headEnd/>
            <a:tailEnd/>
          </a:ln>
        </p:spPr>
        <p:txBody>
          <a:bodyPr>
            <a:spAutoFit/>
          </a:bodyPr>
          <a:lstStyle/>
          <a:p>
            <a:r>
              <a:rPr lang="zh-CN" altLang="en-US" b="1"/>
              <a:t>表</a:t>
            </a:r>
            <a:r>
              <a:rPr lang="en-US" altLang="zh-CN" b="1"/>
              <a:t>2-3</a:t>
            </a:r>
            <a:r>
              <a:rPr lang="zh-CN" altLang="en-US" b="1"/>
              <a:t>流畅性与非流畅性失语的特点</a:t>
            </a:r>
          </a:p>
        </p:txBody>
      </p:sp>
      <p:grpSp>
        <p:nvGrpSpPr>
          <p:cNvPr id="13" name="组合 12"/>
          <p:cNvGrpSpPr>
            <a:grpSpLocks/>
          </p:cNvGrpSpPr>
          <p:nvPr/>
        </p:nvGrpSpPr>
        <p:grpSpPr bwMode="auto">
          <a:xfrm>
            <a:off x="131763" y="0"/>
            <a:ext cx="8342312" cy="396875"/>
            <a:chOff x="162802" y="93745"/>
            <a:chExt cx="11122990" cy="585994"/>
          </a:xfrm>
        </p:grpSpPr>
        <p:sp>
          <p:nvSpPr>
            <p:cNvPr id="43042"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a:t>六、失语症的鉴别诊断</a:t>
              </a:r>
            </a:p>
          </p:txBody>
        </p:sp>
        <p:grpSp>
          <p:nvGrpSpPr>
            <p:cNvPr id="43043"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40"/>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43045"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graphicFrame>
        <p:nvGraphicFramePr>
          <p:cNvPr id="80936" name="Group 40"/>
          <p:cNvGraphicFramePr>
            <a:graphicFrameLocks noGrp="1"/>
          </p:cNvGraphicFramePr>
          <p:nvPr/>
        </p:nvGraphicFramePr>
        <p:xfrm>
          <a:off x="1108075" y="1717675"/>
          <a:ext cx="7034213" cy="2582863"/>
        </p:xfrm>
        <a:graphic>
          <a:graphicData uri="http://schemas.openxmlformats.org/drawingml/2006/table">
            <a:tbl>
              <a:tblPr/>
              <a:tblGrid>
                <a:gridCol w="911225"/>
                <a:gridCol w="1063625"/>
                <a:gridCol w="1063625"/>
                <a:gridCol w="911225"/>
                <a:gridCol w="1063625"/>
                <a:gridCol w="2020888"/>
              </a:tblGrid>
              <a:tr h="447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性质</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言语量</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顺畅性</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韵律</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信息量</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疾病</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非流畅</a:t>
                      </a:r>
                      <a:endParaRPr kumimoji="0" lang="zh-CN" altLang="en-US" sz="1600" b="0"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性失语</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语量减少（</a:t>
                      </a:r>
                      <a:r>
                        <a:rPr kumimoji="0" lang="en-US" altLang="zh-CN" sz="1600" b="0" i="0" u="none" strike="noStrike" cap="none" normalizeH="0" baseline="0" smtClean="0">
                          <a:ln>
                            <a:noFill/>
                          </a:ln>
                          <a:solidFill>
                            <a:schemeClr val="tx1"/>
                          </a:solidFill>
                          <a:effectLst/>
                          <a:latin typeface="Calibri" pitchFamily="34" charset="0"/>
                          <a:ea typeface="宋体" charset="-122"/>
                          <a:cs typeface="Calibri" pitchFamily="34" charset="0"/>
                        </a:rPr>
                        <a:t>50</a:t>
                      </a: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字以下每分钟）</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说话费力、句子较短、电报语</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失去言语的韵律性、</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信息量较多、错语少见</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charset="-122"/>
                          <a:cs typeface="Calibri" pitchFamily="34" charset="0"/>
                        </a:rPr>
                        <a:t>Broca</a:t>
                      </a: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失语、经皮质运动性失语、完全性失语、经皮质混合性失语</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066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流畅</a:t>
                      </a:r>
                      <a:endParaRPr kumimoji="0" lang="zh-CN" altLang="en-US" sz="1600" b="0"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性失语</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语量多（</a:t>
                      </a:r>
                      <a:r>
                        <a:rPr kumimoji="0" lang="en-US" altLang="zh-CN" sz="1600" b="0" i="0" u="none" strike="noStrike" cap="none" normalizeH="0" baseline="0" smtClean="0">
                          <a:ln>
                            <a:noFill/>
                          </a:ln>
                          <a:solidFill>
                            <a:schemeClr val="tx1"/>
                          </a:solidFill>
                          <a:effectLst/>
                          <a:latin typeface="Calibri" pitchFamily="34" charset="0"/>
                          <a:ea typeface="宋体" charset="-122"/>
                          <a:cs typeface="Calibri" pitchFamily="34" charset="0"/>
                        </a:rPr>
                        <a:t>100</a:t>
                      </a: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字以上每分钟）</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说话不费力、句子长度正常</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韵律正常</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信息量少、错语多见</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charset="-122"/>
                          <a:cs typeface="Calibri" pitchFamily="34" charset="0"/>
                        </a:rPr>
                        <a:t>Wernicke</a:t>
                      </a:r>
                      <a:r>
                        <a:rPr kumimoji="0" lang="zh-CN" altLang="en-US" sz="1600" b="0" i="0" u="none" strike="noStrike" cap="none" normalizeH="0" baseline="0" smtClean="0">
                          <a:ln>
                            <a:noFill/>
                          </a:ln>
                          <a:solidFill>
                            <a:schemeClr val="tx1"/>
                          </a:solidFill>
                          <a:effectLst/>
                          <a:latin typeface="Calibri" pitchFamily="34" charset="0"/>
                          <a:ea typeface="宋体" charset="-122"/>
                          <a:cs typeface="Calibri" pitchFamily="34" charset="0"/>
                        </a:rPr>
                        <a:t>失语、经皮质感觉性失语、命名性失语、传导性失语</a:t>
                      </a:r>
                      <a:endParaRPr kumimoji="0" lang="zh-CN" altLang="en-US" sz="16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71563" y="1277938"/>
            <a:ext cx="3071812" cy="3071812"/>
          </a:xfrm>
          <a:prstGeom prst="ellipse">
            <a:avLst/>
          </a:prstGeom>
          <a:noFill/>
          <a:ln w="28575">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grpSp>
        <p:nvGrpSpPr>
          <p:cNvPr id="18" name="组合 17"/>
          <p:cNvGrpSpPr>
            <a:grpSpLocks/>
          </p:cNvGrpSpPr>
          <p:nvPr/>
        </p:nvGrpSpPr>
        <p:grpSpPr bwMode="auto">
          <a:xfrm>
            <a:off x="3452813" y="1436688"/>
            <a:ext cx="4594225" cy="571500"/>
            <a:chOff x="4508178" y="2300357"/>
            <a:chExt cx="6807522" cy="845837"/>
          </a:xfrm>
        </p:grpSpPr>
        <p:sp>
          <p:nvSpPr>
            <p:cNvPr id="5" name="椭圆 4"/>
            <p:cNvSpPr/>
            <p:nvPr/>
          </p:nvSpPr>
          <p:spPr>
            <a:xfrm>
              <a:off x="4508178" y="2340299"/>
              <a:ext cx="806834" cy="805895"/>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1</a:t>
              </a:r>
            </a:p>
          </p:txBody>
        </p:sp>
        <p:sp>
          <p:nvSpPr>
            <p:cNvPr id="45077" name="矩形 5"/>
            <p:cNvSpPr>
              <a:spLocks noChangeArrowheads="1"/>
            </p:cNvSpPr>
            <p:nvPr/>
          </p:nvSpPr>
          <p:spPr bwMode="auto">
            <a:xfrm>
              <a:off x="5420866" y="2469524"/>
              <a:ext cx="2794518" cy="542745"/>
            </a:xfrm>
            <a:prstGeom prst="rect">
              <a:avLst/>
            </a:prstGeom>
            <a:noFill/>
            <a:ln w="9525">
              <a:noFill/>
              <a:miter lim="800000"/>
              <a:headEnd/>
              <a:tailEnd/>
            </a:ln>
          </p:spPr>
          <p:txBody>
            <a:bodyPr wrap="none">
              <a:spAutoFit/>
            </a:bodyPr>
            <a:lstStyle/>
            <a:p>
              <a:r>
                <a:rPr lang="zh-CN" altLang="en-US" sz="1600" b="1"/>
                <a:t>经皮质运动性失语</a:t>
              </a:r>
              <a:r>
                <a:rPr lang="zh-CN" altLang="en-US" sz="1800"/>
                <a:t> </a:t>
              </a:r>
            </a:p>
          </p:txBody>
        </p:sp>
        <p:sp>
          <p:nvSpPr>
            <p:cNvPr id="45078" name="矩形 12"/>
            <p:cNvSpPr>
              <a:spLocks noChangeArrowheads="1"/>
            </p:cNvSpPr>
            <p:nvPr/>
          </p:nvSpPr>
          <p:spPr bwMode="auto">
            <a:xfrm>
              <a:off x="7796677" y="2300357"/>
              <a:ext cx="3519023" cy="361830"/>
            </a:xfrm>
            <a:prstGeom prst="rect">
              <a:avLst/>
            </a:prstGeom>
            <a:noFill/>
            <a:ln w="9525">
              <a:noFill/>
              <a:miter lim="800000"/>
              <a:headEnd/>
              <a:tailEnd/>
            </a:ln>
          </p:spPr>
          <p:txBody>
            <a:bodyPr>
              <a:spAutoFit/>
            </a:bodyPr>
            <a:lstStyle/>
            <a:p>
              <a:endParaRPr lang="zh-CN" altLang="en-US" sz="1000">
                <a:solidFill>
                  <a:srgbClr val="7F7F7F"/>
                </a:solidFill>
                <a:latin typeface="微软雅黑" pitchFamily="34" charset="-122"/>
                <a:ea typeface="微软雅黑" pitchFamily="34" charset="-122"/>
              </a:endParaRPr>
            </a:p>
          </p:txBody>
        </p:sp>
      </p:grpSp>
      <p:grpSp>
        <p:nvGrpSpPr>
          <p:cNvPr id="19" name="组合 18"/>
          <p:cNvGrpSpPr>
            <a:grpSpLocks/>
          </p:cNvGrpSpPr>
          <p:nvPr/>
        </p:nvGrpSpPr>
        <p:grpSpPr bwMode="auto">
          <a:xfrm>
            <a:off x="3789363" y="2370138"/>
            <a:ext cx="4564062" cy="693737"/>
            <a:chOff x="5036629" y="3735457"/>
            <a:chExt cx="6761671" cy="1028522"/>
          </a:xfrm>
        </p:grpSpPr>
        <p:sp>
          <p:nvSpPr>
            <p:cNvPr id="8" name="椭圆 7"/>
            <p:cNvSpPr/>
            <p:nvPr/>
          </p:nvSpPr>
          <p:spPr>
            <a:xfrm>
              <a:off x="5036629" y="3763700"/>
              <a:ext cx="806696" cy="80728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2</a:t>
              </a:r>
            </a:p>
          </p:txBody>
        </p:sp>
        <p:sp>
          <p:nvSpPr>
            <p:cNvPr id="45074" name="矩形 2"/>
            <p:cNvSpPr>
              <a:spLocks noChangeArrowheads="1"/>
            </p:cNvSpPr>
            <p:nvPr/>
          </p:nvSpPr>
          <p:spPr bwMode="auto">
            <a:xfrm>
              <a:off x="5949161" y="3904916"/>
              <a:ext cx="2866948" cy="859063"/>
            </a:xfrm>
            <a:prstGeom prst="rect">
              <a:avLst/>
            </a:prstGeom>
            <a:noFill/>
            <a:ln w="9525">
              <a:noFill/>
              <a:miter lim="800000"/>
              <a:headEnd/>
              <a:tailEnd/>
            </a:ln>
          </p:spPr>
          <p:txBody>
            <a:bodyPr wrap="none">
              <a:spAutoFit/>
            </a:bodyPr>
            <a:lstStyle/>
            <a:p>
              <a:r>
                <a:rPr lang="zh-CN" altLang="en-US" sz="1600" b="1"/>
                <a:t>经皮质感觉性失语</a:t>
              </a:r>
              <a:r>
                <a:rPr lang="zh-CN" altLang="en-US" sz="3200"/>
                <a:t> </a:t>
              </a:r>
            </a:p>
          </p:txBody>
        </p:sp>
        <p:sp>
          <p:nvSpPr>
            <p:cNvPr id="45075" name="矩形 13"/>
            <p:cNvSpPr>
              <a:spLocks noChangeArrowheads="1"/>
            </p:cNvSpPr>
            <p:nvPr/>
          </p:nvSpPr>
          <p:spPr bwMode="auto">
            <a:xfrm>
              <a:off x="8279879" y="3735457"/>
              <a:ext cx="3518421" cy="362454"/>
            </a:xfrm>
            <a:prstGeom prst="rect">
              <a:avLst/>
            </a:prstGeom>
            <a:noFill/>
            <a:ln w="9525">
              <a:noFill/>
              <a:miter lim="800000"/>
              <a:headEnd/>
              <a:tailEnd/>
            </a:ln>
          </p:spPr>
          <p:txBody>
            <a:bodyPr>
              <a:spAutoFit/>
            </a:bodyPr>
            <a:lstStyle/>
            <a:p>
              <a:endParaRPr lang="zh-CN" altLang="en-US" sz="1000">
                <a:solidFill>
                  <a:srgbClr val="7F7F7F"/>
                </a:solidFill>
                <a:latin typeface="微软雅黑" pitchFamily="34" charset="-122"/>
                <a:ea typeface="微软雅黑" pitchFamily="34" charset="-122"/>
              </a:endParaRPr>
            </a:p>
          </p:txBody>
        </p:sp>
      </p:grpSp>
      <p:grpSp>
        <p:nvGrpSpPr>
          <p:cNvPr id="20" name="组合 19"/>
          <p:cNvGrpSpPr>
            <a:grpSpLocks/>
          </p:cNvGrpSpPr>
          <p:nvPr/>
        </p:nvGrpSpPr>
        <p:grpSpPr bwMode="auto">
          <a:xfrm>
            <a:off x="3490913" y="3497263"/>
            <a:ext cx="4500562" cy="693737"/>
            <a:chOff x="4508170" y="5208657"/>
            <a:chExt cx="6667830" cy="1028522"/>
          </a:xfrm>
        </p:grpSpPr>
        <p:sp>
          <p:nvSpPr>
            <p:cNvPr id="4" name="椭圆 3"/>
            <p:cNvSpPr/>
            <p:nvPr/>
          </p:nvSpPr>
          <p:spPr>
            <a:xfrm>
              <a:off x="4508170" y="5225131"/>
              <a:ext cx="806724" cy="807285"/>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3</a:t>
              </a:r>
            </a:p>
          </p:txBody>
        </p:sp>
        <p:sp>
          <p:nvSpPr>
            <p:cNvPr id="45071" name="矩形 6"/>
            <p:cNvSpPr>
              <a:spLocks noChangeArrowheads="1"/>
            </p:cNvSpPr>
            <p:nvPr/>
          </p:nvSpPr>
          <p:spPr bwMode="auto">
            <a:xfrm>
              <a:off x="5420734" y="5378116"/>
              <a:ext cx="2867049" cy="859063"/>
            </a:xfrm>
            <a:prstGeom prst="rect">
              <a:avLst/>
            </a:prstGeom>
            <a:noFill/>
            <a:ln w="9525">
              <a:noFill/>
              <a:miter lim="800000"/>
              <a:headEnd/>
              <a:tailEnd/>
            </a:ln>
          </p:spPr>
          <p:txBody>
            <a:bodyPr wrap="none">
              <a:spAutoFit/>
            </a:bodyPr>
            <a:lstStyle/>
            <a:p>
              <a:r>
                <a:rPr lang="zh-CN" altLang="en-US" sz="1600" b="1"/>
                <a:t>经皮质混合性失语</a:t>
              </a:r>
              <a:r>
                <a:rPr lang="zh-CN" altLang="en-US" sz="3200"/>
                <a:t> </a:t>
              </a:r>
            </a:p>
          </p:txBody>
        </p:sp>
        <p:sp>
          <p:nvSpPr>
            <p:cNvPr id="45072" name="矩形 14"/>
            <p:cNvSpPr>
              <a:spLocks noChangeArrowheads="1"/>
            </p:cNvSpPr>
            <p:nvPr/>
          </p:nvSpPr>
          <p:spPr bwMode="auto">
            <a:xfrm>
              <a:off x="7657455" y="5208657"/>
              <a:ext cx="3518545" cy="362454"/>
            </a:xfrm>
            <a:prstGeom prst="rect">
              <a:avLst/>
            </a:prstGeom>
            <a:noFill/>
            <a:ln w="9525">
              <a:noFill/>
              <a:miter lim="800000"/>
              <a:headEnd/>
              <a:tailEnd/>
            </a:ln>
          </p:spPr>
          <p:txBody>
            <a:bodyPr>
              <a:spAutoFit/>
            </a:bodyPr>
            <a:lstStyle/>
            <a:p>
              <a:endParaRPr lang="zh-CN" altLang="en-US" sz="1000">
                <a:solidFill>
                  <a:srgbClr val="7F7F7F"/>
                </a:solidFill>
                <a:latin typeface="微软雅黑" pitchFamily="34" charset="-122"/>
                <a:ea typeface="微软雅黑" pitchFamily="34" charset="-122"/>
              </a:endParaRPr>
            </a:p>
          </p:txBody>
        </p:sp>
      </p:grpSp>
      <p:grpSp>
        <p:nvGrpSpPr>
          <p:cNvPr id="17" name="组合 16"/>
          <p:cNvGrpSpPr>
            <a:grpSpLocks/>
          </p:cNvGrpSpPr>
          <p:nvPr/>
        </p:nvGrpSpPr>
        <p:grpSpPr bwMode="auto">
          <a:xfrm>
            <a:off x="1114425" y="1747838"/>
            <a:ext cx="1998663" cy="1998662"/>
            <a:chOff x="959845" y="2687828"/>
            <a:chExt cx="2960503" cy="2960503"/>
          </a:xfrm>
        </p:grpSpPr>
        <p:sp>
          <p:nvSpPr>
            <p:cNvPr id="16" name="椭圆 15"/>
            <p:cNvSpPr/>
            <p:nvPr/>
          </p:nvSpPr>
          <p:spPr>
            <a:xfrm>
              <a:off x="959845" y="2687828"/>
              <a:ext cx="2960503" cy="296050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en-US" altLang="zh-CN" sz="3375">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pic>
          <p:nvPicPr>
            <p:cNvPr id="45069" name="图片 20"/>
            <p:cNvPicPr>
              <a:picLocks noChangeAspect="1"/>
            </p:cNvPicPr>
            <p:nvPr/>
          </p:nvPicPr>
          <p:blipFill>
            <a:blip r:embed="rId3">
              <a:grayscl/>
              <a:biLevel thresh="50000"/>
            </a:blip>
            <a:srcRect/>
            <a:stretch>
              <a:fillRect/>
            </a:stretch>
          </p:blipFill>
          <p:spPr bwMode="auto">
            <a:xfrm>
              <a:off x="1448254" y="3505200"/>
              <a:ext cx="2073747" cy="1403042"/>
            </a:xfrm>
            <a:prstGeom prst="rect">
              <a:avLst/>
            </a:prstGeom>
            <a:noFill/>
            <a:ln w="9525">
              <a:noFill/>
              <a:miter lim="800000"/>
              <a:headEnd/>
              <a:tailEnd/>
            </a:ln>
          </p:spPr>
        </p:pic>
      </p:grpSp>
      <p:grpSp>
        <p:nvGrpSpPr>
          <p:cNvPr id="22" name="组合 21"/>
          <p:cNvGrpSpPr>
            <a:grpSpLocks/>
          </p:cNvGrpSpPr>
          <p:nvPr/>
        </p:nvGrpSpPr>
        <p:grpSpPr bwMode="auto">
          <a:xfrm>
            <a:off x="122238" y="0"/>
            <a:ext cx="8342312" cy="396875"/>
            <a:chOff x="162802" y="93745"/>
            <a:chExt cx="11122990" cy="585993"/>
          </a:xfrm>
        </p:grpSpPr>
        <p:sp>
          <p:nvSpPr>
            <p:cNvPr id="45064" name="文本框 22"/>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pPr marL="812800" indent="-812800"/>
              <a:r>
                <a:rPr lang="zh-CN" altLang="en-US" b="1"/>
                <a:t>二、各类失语症的临床特征与病灶</a:t>
              </a:r>
            </a:p>
          </p:txBody>
        </p:sp>
        <p:grpSp>
          <p:nvGrpSpPr>
            <p:cNvPr id="45065" name="组合 23"/>
            <p:cNvGrpSpPr>
              <a:grpSpLocks/>
            </p:cNvGrpSpPr>
            <p:nvPr/>
          </p:nvGrpSpPr>
          <p:grpSpPr bwMode="auto">
            <a:xfrm>
              <a:off x="162802" y="166462"/>
              <a:ext cx="729287" cy="445249"/>
              <a:chOff x="7304087" y="2360613"/>
              <a:chExt cx="1001487" cy="611434"/>
            </a:xfrm>
          </p:grpSpPr>
          <p:sp>
            <p:nvSpPr>
              <p:cNvPr id="25" name="对角圆角矩形 24"/>
              <p:cNvSpPr/>
              <p:nvPr/>
            </p:nvSpPr>
            <p:spPr>
              <a:xfrm>
                <a:off x="7304087" y="2360540"/>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45067" name="图片 25"/>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45063" name="Rectangle 22"/>
          <p:cNvSpPr>
            <a:spLocks noChangeArrowheads="1"/>
          </p:cNvSpPr>
          <p:nvPr/>
        </p:nvSpPr>
        <p:spPr bwMode="auto">
          <a:xfrm>
            <a:off x="996950" y="1741488"/>
            <a:ext cx="1898650" cy="2041525"/>
          </a:xfrm>
          <a:prstGeom prst="rect">
            <a:avLst/>
          </a:prstGeom>
          <a:noFill/>
          <a:ln w="9525">
            <a:noFill/>
            <a:miter lim="800000"/>
            <a:headEnd/>
            <a:tailEnd/>
          </a:ln>
        </p:spPr>
        <p:txBody>
          <a:bodyPr anchor="ctr">
            <a:spAutoFit/>
          </a:bodyPr>
          <a:lstStyle/>
          <a:p>
            <a:pPr lvl="1"/>
            <a:r>
              <a:rPr lang="zh-CN" altLang="en-US" sz="3200" b="1"/>
              <a:t>㈡、</a:t>
            </a:r>
            <a:r>
              <a:rPr lang="zh-CN" altLang="en-US" sz="3200" b="1">
                <a:ea typeface="隶书" pitchFamily="49" charset="-122"/>
              </a:rPr>
              <a:t>分水岭区失语综合征</a:t>
            </a:r>
            <a:r>
              <a:rPr lang="zh-CN" altLang="en-US" sz="3200"/>
              <a:t> </a:t>
            </a:r>
          </a:p>
        </p:txBody>
      </p:sp>
    </p:spTree>
  </p:cSld>
  <p:clrMapOvr>
    <a:masterClrMapping/>
  </p:clrMapOvr>
  <p:transition advTm="29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18" presetClass="entr" presetSubtype="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Right)">
                                      <p:cBhvr>
                                        <p:cTn id="24" dur="500"/>
                                        <p:tgtEl>
                                          <p:spTgt spid="18"/>
                                        </p:tgtEl>
                                      </p:cBhvr>
                                    </p:animEffect>
                                  </p:childTnLst>
                                </p:cTn>
                              </p:par>
                            </p:childTnLst>
                          </p:cTn>
                        </p:par>
                        <p:par>
                          <p:cTn id="25" fill="hold">
                            <p:stCondLst>
                              <p:cond delay="2000"/>
                            </p:stCondLst>
                            <p:childTnLst>
                              <p:par>
                                <p:cTn id="26" presetID="18" presetClass="entr" presetSubtype="6"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strips(downRight)">
                                      <p:cBhvr>
                                        <p:cTn id="28" dur="500"/>
                                        <p:tgtEl>
                                          <p:spTgt spid="19"/>
                                        </p:tgtEl>
                                      </p:cBhvr>
                                    </p:animEffect>
                                  </p:childTnLst>
                                </p:cTn>
                              </p:par>
                            </p:childTnLst>
                          </p:cTn>
                        </p:par>
                        <p:par>
                          <p:cTn id="29" fill="hold">
                            <p:stCondLst>
                              <p:cond delay="2500"/>
                            </p:stCondLst>
                            <p:childTnLst>
                              <p:par>
                                <p:cTn id="30" presetID="18" presetClass="entr" presetSubtype="6"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strips(downRigh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787400" y="1247775"/>
            <a:ext cx="7061200" cy="3444875"/>
          </a:xfrm>
          <a:prstGeom prst="rect">
            <a:avLst/>
          </a:prstGeom>
          <a:noFill/>
          <a:ln w="9525">
            <a:noFill/>
            <a:miter lim="800000"/>
            <a:headEnd/>
            <a:tailEnd/>
          </a:ln>
        </p:spPr>
        <p:txBody>
          <a:bodyPr>
            <a:spAutoFit/>
          </a:bodyPr>
          <a:lstStyle/>
          <a:p>
            <a:pPr indent="355600"/>
            <a:r>
              <a:rPr lang="zh-CN" altLang="en-US"/>
              <a:t>       失语症患者的评定的目的是通过全面系统的评定，了解患者言语障碍的程度，是一项系统、全面而又广泛的工作。判断患者是否有失语症，以及失语症的种类。了解影响患者的言语功能的因素及残存的交流能力。预测患者的康复进程。制定相应治疗的计划和训练方案。</a:t>
            </a:r>
          </a:p>
          <a:p>
            <a:pPr indent="355600"/>
            <a:r>
              <a:rPr lang="zh-CN" altLang="en-US"/>
              <a:t>       国际常用的失语症评定方法有：波士顿诊断性失语症检查</a:t>
            </a:r>
            <a:r>
              <a:rPr lang="en-US" altLang="zh-CN"/>
              <a:t>(BDAE)</a:t>
            </a:r>
            <a:r>
              <a:rPr lang="zh-CN" altLang="en-US"/>
              <a:t>、日本标准失语症检查</a:t>
            </a:r>
            <a:r>
              <a:rPr lang="en-US" altLang="zh-CN"/>
              <a:t>(SLTA)</a:t>
            </a:r>
            <a:r>
              <a:rPr lang="zh-CN" altLang="en-US"/>
              <a:t>、西方失语症成套检测</a:t>
            </a:r>
            <a:r>
              <a:rPr lang="en-US" altLang="zh-CN"/>
              <a:t>(WAB)</a:t>
            </a:r>
            <a:r>
              <a:rPr lang="zh-CN" altLang="en-US"/>
              <a:t>。西方失语症成套检测是</a:t>
            </a:r>
            <a:r>
              <a:rPr lang="en-US" altLang="zh-CN"/>
              <a:t>BDAE</a:t>
            </a:r>
            <a:r>
              <a:rPr lang="zh-CN" altLang="en-US"/>
              <a:t>的缩短版，克服了</a:t>
            </a:r>
            <a:r>
              <a:rPr lang="en-US" altLang="zh-CN"/>
              <a:t>BDAE</a:t>
            </a:r>
            <a:r>
              <a:rPr lang="zh-CN" altLang="en-US"/>
              <a:t>检查时间过长的缺点，大约需</a:t>
            </a:r>
            <a:r>
              <a:rPr lang="en-US" altLang="zh-CN"/>
              <a:t>1</a:t>
            </a:r>
            <a:r>
              <a:rPr lang="zh-CN" altLang="en-US"/>
              <a:t>个小时可完成检查。该测验提供一个总分称为失语商</a:t>
            </a:r>
            <a:r>
              <a:rPr lang="en-US" altLang="zh-CN"/>
              <a:t>(AQ)</a:t>
            </a:r>
            <a:r>
              <a:rPr lang="zh-CN" altLang="en-US"/>
              <a:t>，可以通过具体分数分辨出患者言语功能是否正常。如图：</a:t>
            </a:r>
          </a:p>
        </p:txBody>
      </p:sp>
      <p:grpSp>
        <p:nvGrpSpPr>
          <p:cNvPr id="13" name="组合 12"/>
          <p:cNvGrpSpPr>
            <a:grpSpLocks/>
          </p:cNvGrpSpPr>
          <p:nvPr/>
        </p:nvGrpSpPr>
        <p:grpSpPr bwMode="auto">
          <a:xfrm>
            <a:off x="122238" y="77788"/>
            <a:ext cx="8342312" cy="396875"/>
            <a:chOff x="162802" y="93745"/>
            <a:chExt cx="11122990" cy="585994"/>
          </a:xfrm>
        </p:grpSpPr>
        <p:sp>
          <p:nvSpPr>
            <p:cNvPr id="47107"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dirty="0" smtClean="0"/>
                <a:t>任务三 失语症</a:t>
              </a:r>
              <a:r>
                <a:rPr lang="zh-CN" altLang="en-US" b="1" dirty="0"/>
                <a:t>的康复评定</a:t>
              </a:r>
            </a:p>
          </p:txBody>
        </p:sp>
        <p:grpSp>
          <p:nvGrpSpPr>
            <p:cNvPr id="47108"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47110"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31800" y="709613"/>
            <a:ext cx="7061200" cy="396875"/>
          </a:xfrm>
          <a:prstGeom prst="rect">
            <a:avLst/>
          </a:prstGeom>
          <a:noFill/>
          <a:ln w="9525">
            <a:noFill/>
            <a:miter lim="800000"/>
            <a:headEnd/>
            <a:tailEnd/>
          </a:ln>
        </p:spPr>
        <p:txBody>
          <a:bodyPr>
            <a:spAutoFit/>
          </a:bodyPr>
          <a:lstStyle/>
          <a:p>
            <a:pPr indent="355600"/>
            <a:endParaRPr lang="zh-CN" altLang="en-US"/>
          </a:p>
        </p:txBody>
      </p:sp>
      <p:grpSp>
        <p:nvGrpSpPr>
          <p:cNvPr id="13" name="组合 12"/>
          <p:cNvGrpSpPr>
            <a:grpSpLocks/>
          </p:cNvGrpSpPr>
          <p:nvPr/>
        </p:nvGrpSpPr>
        <p:grpSpPr bwMode="auto">
          <a:xfrm>
            <a:off x="122238" y="77788"/>
            <a:ext cx="8342312" cy="396875"/>
            <a:chOff x="162802" y="93745"/>
            <a:chExt cx="11122990" cy="585994"/>
          </a:xfrm>
        </p:grpSpPr>
        <p:sp>
          <p:nvSpPr>
            <p:cNvPr id="49156"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endParaRPr lang="zh-CN" altLang="en-US" b="1" dirty="0"/>
            </a:p>
          </p:txBody>
        </p:sp>
        <p:grpSp>
          <p:nvGrpSpPr>
            <p:cNvPr id="49157"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49159"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pic>
        <p:nvPicPr>
          <p:cNvPr id="49155" name="Picture 10" descr="img260_副本2_副本"/>
          <p:cNvPicPr>
            <a:picLocks noChangeAspect="1" noChangeArrowheads="1"/>
          </p:cNvPicPr>
          <p:nvPr/>
        </p:nvPicPr>
        <p:blipFill>
          <a:blip r:embed="rId4"/>
          <a:srcRect/>
          <a:stretch>
            <a:fillRect/>
          </a:stretch>
        </p:blipFill>
        <p:spPr bwMode="auto">
          <a:xfrm>
            <a:off x="1341438" y="769938"/>
            <a:ext cx="6126162" cy="4271962"/>
          </a:xfrm>
          <a:prstGeom prst="rect">
            <a:avLst/>
          </a:prstGeom>
          <a:noFill/>
          <a:ln w="9525">
            <a:noFill/>
            <a:miter lim="800000"/>
            <a:headEnd/>
            <a:tailEnd/>
          </a:ln>
        </p:spPr>
      </p:pic>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nodePh="1">
                                  <p:stCondLst>
                                    <p:cond delay="0"/>
                                  </p:stCondLst>
                                  <p:endCondLst>
                                    <p:cond evt="begin" delay="0">
                                      <p:tn val="11"/>
                                    </p:cond>
                                  </p:end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244600" y="1184275"/>
            <a:ext cx="7061200" cy="1616075"/>
          </a:xfrm>
          <a:prstGeom prst="rect">
            <a:avLst/>
          </a:prstGeom>
          <a:noFill/>
          <a:ln w="9525">
            <a:noFill/>
            <a:miter lim="800000"/>
            <a:headEnd/>
            <a:tailEnd/>
          </a:ln>
        </p:spPr>
        <p:txBody>
          <a:bodyPr>
            <a:spAutoFit/>
          </a:bodyPr>
          <a:lstStyle/>
          <a:p>
            <a:pPr indent="355600" algn="just"/>
            <a:r>
              <a:rPr lang="zh-CN" altLang="en-US"/>
              <a:t>通过言语障碍评测和资料进行总结，根据资料整理的结果，明确患者是否为失语症及类型、失语症的严重程度。失语症严重程度的评定，国际上多采用波士顿诊断性失语症检查法</a:t>
            </a:r>
            <a:r>
              <a:rPr lang="en-US" altLang="zh-CN"/>
              <a:t>( BDAE)</a:t>
            </a:r>
            <a:r>
              <a:rPr lang="zh-CN" altLang="en-US"/>
              <a:t>中的失语症严重程度分级（表</a:t>
            </a:r>
            <a:r>
              <a:rPr lang="en-US" altLang="zh-CN"/>
              <a:t>2-4</a:t>
            </a:r>
            <a:r>
              <a:rPr lang="zh-CN" altLang="en-US"/>
              <a:t>），并书写、评价、整理出重点内容。</a:t>
            </a:r>
          </a:p>
        </p:txBody>
      </p:sp>
      <p:grpSp>
        <p:nvGrpSpPr>
          <p:cNvPr id="13" name="组合 12"/>
          <p:cNvGrpSpPr>
            <a:grpSpLocks/>
          </p:cNvGrpSpPr>
          <p:nvPr/>
        </p:nvGrpSpPr>
        <p:grpSpPr bwMode="auto">
          <a:xfrm>
            <a:off x="122238" y="77788"/>
            <a:ext cx="8342312" cy="396875"/>
            <a:chOff x="162802" y="93745"/>
            <a:chExt cx="11122990" cy="585994"/>
          </a:xfrm>
        </p:grpSpPr>
        <p:sp>
          <p:nvSpPr>
            <p:cNvPr id="51203"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endParaRPr lang="zh-CN" altLang="en-US" b="1" dirty="0"/>
            </a:p>
          </p:txBody>
        </p:sp>
        <p:grpSp>
          <p:nvGrpSpPr>
            <p:cNvPr id="5120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5120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858838" y="779463"/>
            <a:ext cx="7061200" cy="3438525"/>
          </a:xfrm>
          <a:prstGeom prst="rect">
            <a:avLst/>
          </a:prstGeom>
          <a:noFill/>
          <a:ln w="9525">
            <a:noFill/>
            <a:miter lim="800000"/>
            <a:headEnd/>
            <a:tailEnd/>
          </a:ln>
        </p:spPr>
        <p:txBody>
          <a:bodyPr>
            <a:spAutoFit/>
          </a:bodyPr>
          <a:lstStyle/>
          <a:p>
            <a:pPr indent="355600"/>
            <a:r>
              <a:rPr lang="zh-CN" altLang="en-US"/>
              <a:t>表</a:t>
            </a:r>
            <a:r>
              <a:rPr lang="en-US" altLang="zh-CN"/>
              <a:t>2-4   BDAE</a:t>
            </a:r>
            <a:r>
              <a:rPr lang="zh-CN" altLang="en-US"/>
              <a:t>中失语症严重程度分级标准</a:t>
            </a:r>
          </a:p>
          <a:p>
            <a:pPr indent="355600"/>
            <a:r>
              <a:rPr lang="en-US" altLang="zh-CN"/>
              <a:t>———————————————————————————</a:t>
            </a:r>
          </a:p>
          <a:p>
            <a:pPr indent="355600"/>
            <a:r>
              <a:rPr lang="en-US" altLang="zh-CN"/>
              <a:t> </a:t>
            </a:r>
            <a:r>
              <a:rPr lang="zh-CN" altLang="en-US" sz="1400"/>
              <a:t>等级                                     评定标准</a:t>
            </a:r>
          </a:p>
          <a:p>
            <a:pPr indent="355600"/>
            <a:r>
              <a:rPr lang="en-US" altLang="zh-CN" sz="1400"/>
              <a:t>  0</a:t>
            </a:r>
            <a:r>
              <a:rPr lang="zh-CN" altLang="en-US" sz="1400"/>
              <a:t>级         无有意义的言语或听觉理解能力</a:t>
            </a:r>
          </a:p>
          <a:p>
            <a:pPr indent="355600"/>
            <a:r>
              <a:rPr lang="en-US" altLang="zh-CN" sz="1400"/>
              <a:t>  1</a:t>
            </a:r>
            <a:r>
              <a:rPr lang="zh-CN" altLang="en-US" sz="1400"/>
              <a:t>级         言语交流中有不连续的言语表达，但大部分需要听者去推测、询问或猜测；</a:t>
            </a:r>
          </a:p>
          <a:p>
            <a:pPr indent="355600"/>
            <a:r>
              <a:rPr lang="zh-CN" altLang="en-US" sz="1400"/>
              <a:t>                可交流的信息范围有限，听者在言语交流中感到困难</a:t>
            </a:r>
          </a:p>
          <a:p>
            <a:pPr indent="355600"/>
            <a:r>
              <a:rPr lang="en-US" altLang="zh-CN" sz="1400"/>
              <a:t>  2</a:t>
            </a:r>
            <a:r>
              <a:rPr lang="zh-CN" altLang="en-US" sz="1400"/>
              <a:t>级         在听者的帮助下，可进行熟悉话题的交谈，但对陌生话题常常不能表达出己的</a:t>
            </a:r>
          </a:p>
          <a:p>
            <a:pPr indent="355600"/>
            <a:r>
              <a:rPr lang="zh-CN" altLang="en-US"/>
              <a:t>            </a:t>
            </a:r>
            <a:r>
              <a:rPr lang="zh-CN" altLang="en-US" sz="1400"/>
              <a:t>思想，使患者与检查者都感到进行言语交流有困难</a:t>
            </a:r>
          </a:p>
          <a:p>
            <a:pPr indent="355600"/>
            <a:r>
              <a:rPr lang="zh-CN" altLang="en-US" sz="1400"/>
              <a:t>  </a:t>
            </a:r>
            <a:r>
              <a:rPr lang="en-US" altLang="zh-CN" sz="1400"/>
              <a:t>3</a:t>
            </a:r>
            <a:r>
              <a:rPr lang="zh-CN" altLang="en-US" sz="1400"/>
              <a:t>级         在仅需少量帮助下或无帮助下，患者可以讨论几乎所有的日常问题，</a:t>
            </a:r>
          </a:p>
          <a:p>
            <a:pPr indent="355600"/>
            <a:r>
              <a:rPr lang="zh-CN" altLang="en-US" sz="1400"/>
              <a:t>                 但由于言语和（或）理解能力的减弱，使某些谈话出现困难或不大可能</a:t>
            </a:r>
          </a:p>
          <a:p>
            <a:pPr indent="355600"/>
            <a:r>
              <a:rPr lang="zh-CN" altLang="en-US" sz="1400"/>
              <a:t> </a:t>
            </a:r>
            <a:r>
              <a:rPr lang="en-US" altLang="zh-CN" sz="1400"/>
              <a:t>4</a:t>
            </a:r>
            <a:r>
              <a:rPr lang="zh-CN" altLang="en-US" sz="1400"/>
              <a:t>级          言语流利，但可观察到有理解障碍，但思想和言语表达尚无明显限制</a:t>
            </a:r>
          </a:p>
          <a:p>
            <a:pPr indent="355600"/>
            <a:r>
              <a:rPr lang="zh-CN" altLang="en-US" sz="1400"/>
              <a:t> </a:t>
            </a:r>
            <a:r>
              <a:rPr lang="en-US" altLang="zh-CN" sz="1400"/>
              <a:t>5</a:t>
            </a:r>
            <a:r>
              <a:rPr lang="zh-CN" altLang="en-US" sz="1400"/>
              <a:t>级          有极少可分辨得出的言语障碍，患者主观上可能有点困难，但听者</a:t>
            </a:r>
          </a:p>
          <a:p>
            <a:pPr indent="355600"/>
            <a:r>
              <a:rPr lang="zh-CN" altLang="en-US" sz="1400"/>
              <a:t>                 不一定能明显觉察到</a:t>
            </a:r>
          </a:p>
          <a:p>
            <a:pPr indent="355600"/>
            <a:r>
              <a:rPr lang="en-US" altLang="zh-CN" sz="1400"/>
              <a:t>——————————————————————————————————————</a:t>
            </a:r>
            <a:endParaRPr lang="zh-CN" altLang="en-US" sz="1400"/>
          </a:p>
        </p:txBody>
      </p:sp>
      <p:grpSp>
        <p:nvGrpSpPr>
          <p:cNvPr id="13" name="组合 12"/>
          <p:cNvGrpSpPr>
            <a:grpSpLocks/>
          </p:cNvGrpSpPr>
          <p:nvPr/>
        </p:nvGrpSpPr>
        <p:grpSpPr bwMode="auto">
          <a:xfrm>
            <a:off x="122238" y="77788"/>
            <a:ext cx="8342312" cy="396875"/>
            <a:chOff x="162802" y="93745"/>
            <a:chExt cx="11122990" cy="585994"/>
          </a:xfrm>
        </p:grpSpPr>
        <p:sp>
          <p:nvSpPr>
            <p:cNvPr id="53251"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endParaRPr lang="zh-CN" altLang="en-US" b="1" dirty="0"/>
            </a:p>
          </p:txBody>
        </p:sp>
        <p:grpSp>
          <p:nvGrpSpPr>
            <p:cNvPr id="53252"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53254"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矩形 1"/>
          <p:cNvSpPr>
            <a:spLocks noChangeArrowheads="1"/>
          </p:cNvSpPr>
          <p:nvPr/>
        </p:nvSpPr>
        <p:spPr bwMode="auto">
          <a:xfrm>
            <a:off x="146050" y="503238"/>
            <a:ext cx="8997950" cy="4054475"/>
          </a:xfrm>
          <a:prstGeom prst="rect">
            <a:avLst/>
          </a:prstGeom>
          <a:noFill/>
          <a:ln w="9525">
            <a:noFill/>
            <a:miter lim="800000"/>
            <a:headEnd/>
            <a:tailEnd/>
          </a:ln>
        </p:spPr>
        <p:txBody>
          <a:bodyPr>
            <a:spAutoFit/>
          </a:bodyPr>
          <a:lstStyle/>
          <a:p>
            <a:pPr indent="355600" algn="just"/>
            <a:r>
              <a:rPr lang="zh-CN" altLang="en-US"/>
              <a:t> 判断预后：根据患者失语症的类型、严重程度、其他因素综合考虑，确定康复目标并判断患者的预后。根据患者失语症严重程度分级（</a:t>
            </a:r>
            <a:r>
              <a:rPr lang="en-US" altLang="zh-CN"/>
              <a:t>BDAE</a:t>
            </a:r>
            <a:r>
              <a:rPr lang="zh-CN" altLang="en-US"/>
              <a:t>分级），评估预后及确定长期康复目标（表</a:t>
            </a:r>
            <a:r>
              <a:rPr lang="en-US" altLang="zh-CN"/>
              <a:t>2-5</a:t>
            </a:r>
            <a:r>
              <a:rPr lang="zh-CN" altLang="en-US"/>
              <a:t>）。</a:t>
            </a:r>
          </a:p>
          <a:p>
            <a:pPr indent="355600"/>
            <a:r>
              <a:rPr lang="zh-CN" altLang="en-US"/>
              <a:t>                                </a:t>
            </a:r>
            <a:r>
              <a:rPr lang="zh-CN" altLang="en-US" b="1"/>
              <a:t>表</a:t>
            </a:r>
            <a:r>
              <a:rPr lang="en-US" altLang="zh-CN" b="1"/>
              <a:t>2-5</a:t>
            </a:r>
            <a:r>
              <a:rPr lang="zh-CN" altLang="en-US" b="1"/>
              <a:t>不同程度失语症的长期目标</a:t>
            </a:r>
          </a:p>
          <a:p>
            <a:pPr indent="355600"/>
            <a:r>
              <a:rPr lang="en-US" altLang="zh-CN"/>
              <a:t>---—————————————————————————-------------------------</a:t>
            </a:r>
          </a:p>
          <a:p>
            <a:pPr indent="355600"/>
            <a:r>
              <a:rPr lang="en-US" altLang="zh-CN"/>
              <a:t>  </a:t>
            </a:r>
            <a:r>
              <a:rPr lang="zh-CN" altLang="en-US"/>
              <a:t>程度   </a:t>
            </a:r>
            <a:r>
              <a:rPr lang="en-US" altLang="zh-CN"/>
              <a:t>BDAE</a:t>
            </a:r>
            <a:r>
              <a:rPr lang="zh-CN" altLang="en-US"/>
              <a:t>分级   整体长期目标    言语训练的长期目标</a:t>
            </a:r>
          </a:p>
          <a:p>
            <a:pPr indent="355600"/>
            <a:r>
              <a:rPr lang="en-US" altLang="zh-CN"/>
              <a:t>----—————————————————————————-------------------------</a:t>
            </a:r>
          </a:p>
          <a:p>
            <a:pPr indent="355600"/>
            <a:r>
              <a:rPr lang="en-US" altLang="zh-CN"/>
              <a:t>  </a:t>
            </a:r>
            <a:r>
              <a:rPr lang="zh-CN" altLang="en-US"/>
              <a:t>轻度    </a:t>
            </a:r>
            <a:r>
              <a:rPr lang="en-US" altLang="zh-CN"/>
              <a:t>4.  5            </a:t>
            </a:r>
            <a:r>
              <a:rPr lang="zh-CN" altLang="en-US"/>
              <a:t>恢复职业           改善言语和心理障碍，适应职业需要 。                                                    </a:t>
            </a:r>
          </a:p>
          <a:p>
            <a:pPr indent="355600"/>
            <a:r>
              <a:rPr lang="zh-CN" altLang="en-US"/>
              <a:t>  中度    </a:t>
            </a:r>
            <a:r>
              <a:rPr lang="en-US" altLang="zh-CN"/>
              <a:t>2</a:t>
            </a:r>
            <a:r>
              <a:rPr lang="zh-CN" altLang="en-US"/>
              <a:t>、</a:t>
            </a:r>
            <a:r>
              <a:rPr lang="en-US" altLang="zh-CN"/>
              <a:t>3           </a:t>
            </a:r>
            <a:r>
              <a:rPr lang="zh-CN" altLang="en-US"/>
              <a:t>日常生活自理    发挥残存能力及改善功能交流基本自如，</a:t>
            </a:r>
          </a:p>
          <a:p>
            <a:pPr indent="355600"/>
            <a:r>
              <a:rPr lang="zh-CN" altLang="en-US"/>
              <a:t>                                                          适应社区内交流需要 。</a:t>
            </a:r>
          </a:p>
          <a:p>
            <a:pPr indent="355600"/>
            <a:r>
              <a:rPr lang="zh-CN" altLang="en-US"/>
              <a:t>  重度    </a:t>
            </a:r>
            <a:r>
              <a:rPr lang="en-US" altLang="zh-CN"/>
              <a:t>1</a:t>
            </a:r>
            <a:r>
              <a:rPr lang="zh-CN" altLang="en-US"/>
              <a:t>、</a:t>
            </a:r>
            <a:r>
              <a:rPr lang="en-US" altLang="zh-CN"/>
              <a:t>2            </a:t>
            </a:r>
            <a:r>
              <a:rPr lang="zh-CN" altLang="en-US"/>
              <a:t>同归家庭          尽可能利用残存功能和代偿方法进行简单</a:t>
            </a:r>
          </a:p>
          <a:p>
            <a:pPr indent="355600"/>
            <a:r>
              <a:rPr lang="zh-CN" altLang="en-US"/>
              <a:t>                                                          的日常交流，减轻家庭介助。</a:t>
            </a:r>
          </a:p>
          <a:p>
            <a:pPr indent="355600"/>
            <a:r>
              <a:rPr lang="zh-CN" altLang="en-US"/>
              <a:t> </a:t>
            </a:r>
            <a:r>
              <a:rPr lang="en-US" altLang="zh-CN"/>
              <a:t>——————————————————————————————————</a:t>
            </a:r>
            <a:endParaRPr lang="zh-CN" altLang="en-US"/>
          </a:p>
        </p:txBody>
      </p:sp>
      <p:grpSp>
        <p:nvGrpSpPr>
          <p:cNvPr id="13" name="组合 12"/>
          <p:cNvGrpSpPr>
            <a:grpSpLocks/>
          </p:cNvGrpSpPr>
          <p:nvPr/>
        </p:nvGrpSpPr>
        <p:grpSpPr bwMode="auto">
          <a:xfrm>
            <a:off x="-36897" y="106363"/>
            <a:ext cx="8196647" cy="396875"/>
            <a:chOff x="357020" y="93745"/>
            <a:chExt cx="10928772" cy="585994"/>
          </a:xfrm>
        </p:grpSpPr>
        <p:sp>
          <p:nvSpPr>
            <p:cNvPr id="55299"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endParaRPr lang="zh-CN" altLang="en-US" b="1" dirty="0"/>
            </a:p>
          </p:txBody>
        </p:sp>
        <p:grpSp>
          <p:nvGrpSpPr>
            <p:cNvPr id="55300" name="组合 25"/>
            <p:cNvGrpSpPr>
              <a:grpSpLocks/>
            </p:cNvGrpSpPr>
            <p:nvPr/>
          </p:nvGrpSpPr>
          <p:grpSpPr bwMode="auto">
            <a:xfrm>
              <a:off x="357020" y="166406"/>
              <a:ext cx="1298018" cy="445355"/>
              <a:chOff x="7570796" y="2360538"/>
              <a:chExt cx="1782492" cy="611580"/>
            </a:xfrm>
          </p:grpSpPr>
          <p:sp>
            <p:nvSpPr>
              <p:cNvPr id="27" name="对角圆角矩形 26"/>
              <p:cNvSpPr/>
              <p:nvPr/>
            </p:nvSpPr>
            <p:spPr>
              <a:xfrm>
                <a:off x="8350488"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55302"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91138"/>
                                        </p:tgtEl>
                                        <p:attrNameLst>
                                          <p:attrName>style.visibility</p:attrName>
                                        </p:attrNameLst>
                                      </p:cBhvr>
                                      <p:to>
                                        <p:strVal val="visible"/>
                                      </p:to>
                                    </p:set>
                                    <p:animEffect transition="in" filter="wipe(up)">
                                      <p:cBhvr>
                                        <p:cTn id="13" dur="700"/>
                                        <p:tgtEl>
                                          <p:spTgt spid="9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915988"/>
          </a:xfrm>
          <a:prstGeom prst="rect">
            <a:avLst/>
          </a:prstGeom>
          <a:noFill/>
          <a:ln w="9525">
            <a:noFill/>
            <a:miter lim="800000"/>
            <a:headEnd/>
            <a:tailEnd/>
          </a:ln>
        </p:spPr>
        <p:txBody>
          <a:bodyPr>
            <a:spAutoFit/>
          </a:bodyPr>
          <a:lstStyle/>
          <a:p>
            <a:pPr indent="355600"/>
            <a:r>
              <a:rPr lang="zh-CN" altLang="en-US" sz="1800"/>
              <a:t>（一）失语症的定义</a:t>
            </a:r>
          </a:p>
          <a:p>
            <a:pPr indent="355600"/>
            <a:r>
              <a:rPr lang="zh-CN" altLang="en-US" sz="1800"/>
              <a:t>失语症的定义有很多种，对失语症</a:t>
            </a:r>
            <a:r>
              <a:rPr lang="en-US" altLang="zh-CN" sz="1800"/>
              <a:t>Benson</a:t>
            </a:r>
            <a:r>
              <a:rPr lang="zh-CN" altLang="en-US" sz="1800"/>
              <a:t>的定义是由于大脑功能受损所引起的以习得的语言功能丧失或受损。</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sz="1800" b="1"/>
              <a:t>一、失语症的定义与病因</a:t>
            </a:r>
          </a:p>
        </p:txBody>
      </p:sp>
      <p:grpSp>
        <p:nvGrpSpPr>
          <p:cNvPr id="13" name="组合 12"/>
          <p:cNvGrpSpPr>
            <a:grpSpLocks/>
          </p:cNvGrpSpPr>
          <p:nvPr/>
        </p:nvGrpSpPr>
        <p:grpSpPr bwMode="auto">
          <a:xfrm>
            <a:off x="122238" y="77788"/>
            <a:ext cx="8342312" cy="366712"/>
            <a:chOff x="162802" y="93745"/>
            <a:chExt cx="11122990" cy="541458"/>
          </a:xfrm>
        </p:grpSpPr>
        <p:sp>
          <p:nvSpPr>
            <p:cNvPr id="20484"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dirty="0"/>
                <a:t> </a:t>
              </a:r>
              <a:r>
                <a:rPr lang="zh-CN" altLang="en-US" sz="1800" dirty="0" smtClean="0"/>
                <a:t>任务一 </a:t>
              </a:r>
              <a:r>
                <a:rPr lang="zh-CN" altLang="en-US" sz="1800" b="1" dirty="0" smtClean="0"/>
                <a:t>失语症</a:t>
              </a:r>
              <a:r>
                <a:rPr lang="zh-CN" altLang="en-US" sz="1800" b="1" dirty="0"/>
                <a:t>概述</a:t>
              </a:r>
              <a:r>
                <a:rPr lang="zh-CN" altLang="en-US" sz="1800" dirty="0"/>
                <a:t> </a:t>
              </a:r>
            </a:p>
          </p:txBody>
        </p:sp>
        <p:grpSp>
          <p:nvGrpSpPr>
            <p:cNvPr id="20485"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0487"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a:grpSpLocks/>
          </p:cNvGrpSpPr>
          <p:nvPr/>
        </p:nvGrpSpPr>
        <p:grpSpPr bwMode="auto">
          <a:xfrm>
            <a:off x="2133600" y="650875"/>
            <a:ext cx="4562475" cy="1027113"/>
            <a:chOff x="0" y="1424092"/>
            <a:chExt cx="6085541" cy="1370270"/>
          </a:xfrm>
        </p:grpSpPr>
        <p:grpSp>
          <p:nvGrpSpPr>
            <p:cNvPr id="57379" name="Group 8"/>
            <p:cNvGrpSpPr>
              <a:grpSpLocks/>
            </p:cNvGrpSpPr>
            <p:nvPr/>
          </p:nvGrpSpPr>
          <p:grpSpPr bwMode="auto">
            <a:xfrm>
              <a:off x="0" y="1424092"/>
              <a:ext cx="6085541" cy="1370270"/>
              <a:chOff x="0" y="1424092"/>
              <a:chExt cx="6085541" cy="1370270"/>
            </a:xfrm>
          </p:grpSpPr>
          <p:grpSp>
            <p:nvGrpSpPr>
              <p:cNvPr id="57381" name="Group 6"/>
              <p:cNvGrpSpPr>
                <a:grpSpLocks/>
              </p:cNvGrpSpPr>
              <p:nvPr/>
            </p:nvGrpSpPr>
            <p:grpSpPr bwMode="auto">
              <a:xfrm>
                <a:off x="0" y="1424092"/>
                <a:ext cx="6085541" cy="1370270"/>
                <a:chOff x="0" y="1424092"/>
                <a:chExt cx="6085541" cy="1370270"/>
              </a:xfrm>
            </p:grpSpPr>
            <p:sp>
              <p:nvSpPr>
                <p:cNvPr id="57383" name="Freeform 5"/>
                <p:cNvSpPr>
                  <a:spLocks/>
                </p:cNvSpPr>
                <p:nvPr/>
              </p:nvSpPr>
              <p:spPr bwMode="auto">
                <a:xfrm>
                  <a:off x="957366" y="1424092"/>
                  <a:ext cx="738266" cy="1370270"/>
                </a:xfrm>
                <a:custGeom>
                  <a:avLst/>
                  <a:gdLst>
                    <a:gd name="T0" fmla="*/ 0 w 325"/>
                    <a:gd name="T1" fmla="*/ 0 h 603"/>
                    <a:gd name="T2" fmla="*/ 2147483647 w 325"/>
                    <a:gd name="T3" fmla="*/ 2147483647 h 603"/>
                    <a:gd name="T4" fmla="*/ 2147483647 w 325"/>
                    <a:gd name="T5" fmla="*/ 2147483647 h 603"/>
                    <a:gd name="T6" fmla="*/ 0 w 325"/>
                    <a:gd name="T7" fmla="*/ 2147483647 h 603"/>
                    <a:gd name="T8" fmla="*/ 0 w 325"/>
                    <a:gd name="T9" fmla="*/ 0 h 603"/>
                    <a:gd name="T10" fmla="*/ 0 60000 65536"/>
                    <a:gd name="T11" fmla="*/ 0 60000 65536"/>
                    <a:gd name="T12" fmla="*/ 0 60000 65536"/>
                    <a:gd name="T13" fmla="*/ 0 60000 65536"/>
                    <a:gd name="T14" fmla="*/ 0 60000 65536"/>
                    <a:gd name="T15" fmla="*/ 0 w 325"/>
                    <a:gd name="T16" fmla="*/ 0 h 603"/>
                    <a:gd name="T17" fmla="*/ 325 w 325"/>
                    <a:gd name="T18" fmla="*/ 603 h 603"/>
                  </a:gdLst>
                  <a:ahLst/>
                  <a:cxnLst>
                    <a:cxn ang="T10">
                      <a:pos x="T0" y="T1"/>
                    </a:cxn>
                    <a:cxn ang="T11">
                      <a:pos x="T2" y="T3"/>
                    </a:cxn>
                    <a:cxn ang="T12">
                      <a:pos x="T4" y="T5"/>
                    </a:cxn>
                    <a:cxn ang="T13">
                      <a:pos x="T6" y="T7"/>
                    </a:cxn>
                    <a:cxn ang="T14">
                      <a:pos x="T8" y="T9"/>
                    </a:cxn>
                  </a:cxnLst>
                  <a:rect l="T15" t="T16" r="T17" b="T18"/>
                  <a:pathLst>
                    <a:path w="325" h="603">
                      <a:moveTo>
                        <a:pt x="0" y="0"/>
                      </a:moveTo>
                      <a:lnTo>
                        <a:pt x="325" y="316"/>
                      </a:lnTo>
                      <a:lnTo>
                        <a:pt x="325" y="603"/>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57384" name="Rectangle 25"/>
                <p:cNvSpPr>
                  <a:spLocks noChangeArrowheads="1"/>
                </p:cNvSpPr>
                <p:nvPr/>
              </p:nvSpPr>
              <p:spPr bwMode="auto">
                <a:xfrm>
                  <a:off x="0" y="1424092"/>
                  <a:ext cx="957366" cy="901870"/>
                </a:xfrm>
                <a:prstGeom prst="rect">
                  <a:avLst/>
                </a:prstGeom>
                <a:solidFill>
                  <a:srgbClr val="FF7F7F"/>
                </a:solidFill>
                <a:ln w="9525">
                  <a:noFill/>
                  <a:miter lim="800000"/>
                  <a:headEnd/>
                  <a:tailEnd/>
                </a:ln>
              </p:spPr>
              <p:txBody>
                <a:bodyPr lIns="121882" tIns="60941" rIns="121882" bIns="60941"/>
                <a:lstStyle/>
                <a:p>
                  <a:endParaRPr lang="zh-CN" altLang="zh-CN" sz="1800">
                    <a:solidFill>
                      <a:srgbClr val="FFFFFF"/>
                    </a:solidFill>
                    <a:latin typeface="微软雅黑" pitchFamily="34" charset="-122"/>
                    <a:ea typeface="微软雅黑" pitchFamily="34" charset="-122"/>
                  </a:endParaRPr>
                </a:p>
              </p:txBody>
            </p:sp>
            <p:sp>
              <p:nvSpPr>
                <p:cNvPr id="57385" name="Freeform 15"/>
                <p:cNvSpPr>
                  <a:spLocks/>
                </p:cNvSpPr>
                <p:nvPr/>
              </p:nvSpPr>
              <p:spPr bwMode="auto">
                <a:xfrm>
                  <a:off x="1695633" y="2141776"/>
                  <a:ext cx="4389908" cy="652586"/>
                </a:xfrm>
                <a:custGeom>
                  <a:avLst/>
                  <a:gdLst>
                    <a:gd name="T0" fmla="*/ 0 w 1932"/>
                    <a:gd name="T1" fmla="*/ 0 h 287"/>
                    <a:gd name="T2" fmla="*/ 2147483647 w 1932"/>
                    <a:gd name="T3" fmla="*/ 0 h 287"/>
                    <a:gd name="T4" fmla="*/ 2147483647 w 1932"/>
                    <a:gd name="T5" fmla="*/ 2147483647 h 287"/>
                    <a:gd name="T6" fmla="*/ 2147483647 w 1932"/>
                    <a:gd name="T7" fmla="*/ 2147483647 h 287"/>
                    <a:gd name="T8" fmla="*/ 0 w 1932"/>
                    <a:gd name="T9" fmla="*/ 2147483647 h 287"/>
                    <a:gd name="T10" fmla="*/ 0 w 1932"/>
                    <a:gd name="T11" fmla="*/ 0 h 287"/>
                    <a:gd name="T12" fmla="*/ 0 60000 65536"/>
                    <a:gd name="T13" fmla="*/ 0 60000 65536"/>
                    <a:gd name="T14" fmla="*/ 0 60000 65536"/>
                    <a:gd name="T15" fmla="*/ 0 60000 65536"/>
                    <a:gd name="T16" fmla="*/ 0 60000 65536"/>
                    <a:gd name="T17" fmla="*/ 0 60000 65536"/>
                    <a:gd name="T18" fmla="*/ 0 w 1932"/>
                    <a:gd name="T19" fmla="*/ 0 h 287"/>
                    <a:gd name="T20" fmla="*/ 1932 w 1932"/>
                    <a:gd name="T21" fmla="*/ 287 h 287"/>
                  </a:gdLst>
                  <a:ahLst/>
                  <a:cxnLst>
                    <a:cxn ang="T12">
                      <a:pos x="T0" y="T1"/>
                    </a:cxn>
                    <a:cxn ang="T13">
                      <a:pos x="T2" y="T3"/>
                    </a:cxn>
                    <a:cxn ang="T14">
                      <a:pos x="T4" y="T5"/>
                    </a:cxn>
                    <a:cxn ang="T15">
                      <a:pos x="T6" y="T7"/>
                    </a:cxn>
                    <a:cxn ang="T16">
                      <a:pos x="T8" y="T9"/>
                    </a:cxn>
                    <a:cxn ang="T17">
                      <a:pos x="T10" y="T11"/>
                    </a:cxn>
                  </a:cxnLst>
                  <a:rect l="T18" t="T19" r="T20" b="T21"/>
                  <a:pathLst>
                    <a:path w="1932" h="287">
                      <a:moveTo>
                        <a:pt x="0" y="0"/>
                      </a:moveTo>
                      <a:lnTo>
                        <a:pt x="1831" y="0"/>
                      </a:lnTo>
                      <a:lnTo>
                        <a:pt x="1932" y="144"/>
                      </a:lnTo>
                      <a:lnTo>
                        <a:pt x="1831" y="287"/>
                      </a:lnTo>
                      <a:lnTo>
                        <a:pt x="0" y="287"/>
                      </a:lnTo>
                      <a:lnTo>
                        <a:pt x="0" y="0"/>
                      </a:lnTo>
                      <a:close/>
                    </a:path>
                  </a:pathLst>
                </a:custGeom>
                <a:solidFill>
                  <a:srgbClr val="FF7F7F"/>
                </a:solidFill>
                <a:ln w="9525">
                  <a:noFill/>
                  <a:round/>
                  <a:headEnd/>
                  <a:tailEnd/>
                </a:ln>
              </p:spPr>
              <p:txBody>
                <a:bodyPr lIns="121882" tIns="60941" rIns="121882" bIns="60941"/>
                <a:lstStyle/>
                <a:p>
                  <a:endParaRPr lang="zh-CN" altLang="en-US"/>
                </a:p>
              </p:txBody>
            </p:sp>
          </p:grpSp>
          <p:sp>
            <p:nvSpPr>
              <p:cNvPr id="57382" name="Text Box 10"/>
              <p:cNvSpPr txBox="1">
                <a:spLocks noChangeArrowheads="1"/>
              </p:cNvSpPr>
              <p:nvPr/>
            </p:nvSpPr>
            <p:spPr bwMode="auto">
              <a:xfrm>
                <a:off x="234444" y="1679584"/>
                <a:ext cx="545381" cy="448814"/>
              </a:xfrm>
              <a:prstGeom prst="rect">
                <a:avLst/>
              </a:prstGeom>
              <a:noFill/>
              <a:ln w="9525">
                <a:noFill/>
                <a:miter lim="800000"/>
                <a:headEnd/>
                <a:tailEnd/>
              </a:ln>
            </p:spPr>
            <p:txBody>
              <a:bodyPr lIns="60941" tIns="30470" rIns="60941" bIns="30470">
                <a:spAutoFit/>
              </a:bodyPr>
              <a:lstStyle/>
              <a:p>
                <a:pPr defTabSz="1447800"/>
                <a:r>
                  <a:rPr lang="en-US" altLang="zh-CN" sz="1800">
                    <a:solidFill>
                      <a:srgbClr val="FFFFFF"/>
                    </a:solidFill>
                    <a:latin typeface="微软雅黑" pitchFamily="34" charset="-122"/>
                    <a:ea typeface="微软雅黑" pitchFamily="34" charset="-122"/>
                    <a:cs typeface="Open Sans"/>
                  </a:rPr>
                  <a:t>01</a:t>
                </a:r>
              </a:p>
            </p:txBody>
          </p:sp>
        </p:grpSp>
        <p:sp>
          <p:nvSpPr>
            <p:cNvPr id="57380" name="TextBox 32"/>
            <p:cNvSpPr txBox="1">
              <a:spLocks noChangeArrowheads="1"/>
            </p:cNvSpPr>
            <p:nvPr/>
          </p:nvSpPr>
          <p:spPr bwMode="auto">
            <a:xfrm>
              <a:off x="2867022" y="2372903"/>
              <a:ext cx="2041219" cy="406634"/>
            </a:xfrm>
            <a:prstGeom prst="rect">
              <a:avLst/>
            </a:prstGeom>
            <a:noFill/>
            <a:ln w="9525">
              <a:noFill/>
              <a:miter lim="800000"/>
              <a:headEnd/>
              <a:tailEnd/>
            </a:ln>
          </p:spPr>
          <p:txBody>
            <a:bodyPr lIns="0" tIns="0" rIns="0" bIns="0">
              <a:spAutoFit/>
            </a:bodyPr>
            <a:lstStyle/>
            <a:p>
              <a:pPr algn="ctr"/>
              <a:r>
                <a:rPr lang="zh-CN" altLang="en-US" b="1"/>
                <a:t>治疗机制</a:t>
              </a:r>
              <a:r>
                <a:rPr lang="zh-CN" altLang="en-US"/>
                <a:t> </a:t>
              </a:r>
            </a:p>
          </p:txBody>
        </p:sp>
      </p:grpSp>
      <p:grpSp>
        <p:nvGrpSpPr>
          <p:cNvPr id="17" name="Group 16"/>
          <p:cNvGrpSpPr>
            <a:grpSpLocks/>
          </p:cNvGrpSpPr>
          <p:nvPr/>
        </p:nvGrpSpPr>
        <p:grpSpPr bwMode="auto">
          <a:xfrm>
            <a:off x="2122488" y="1339850"/>
            <a:ext cx="4562475" cy="849313"/>
            <a:chOff x="0" y="2326242"/>
            <a:chExt cx="6085541" cy="1131665"/>
          </a:xfrm>
        </p:grpSpPr>
        <p:grpSp>
          <p:nvGrpSpPr>
            <p:cNvPr id="57373" name="Group 9"/>
            <p:cNvGrpSpPr>
              <a:grpSpLocks/>
            </p:cNvGrpSpPr>
            <p:nvPr/>
          </p:nvGrpSpPr>
          <p:grpSpPr bwMode="auto">
            <a:xfrm>
              <a:off x="0" y="2326242"/>
              <a:ext cx="6085541" cy="1131665"/>
              <a:chOff x="0" y="2326242"/>
              <a:chExt cx="6085541" cy="1131665"/>
            </a:xfrm>
          </p:grpSpPr>
          <p:sp>
            <p:nvSpPr>
              <p:cNvPr id="15" name="Freeform 1"/>
              <p:cNvSpPr/>
              <p:nvPr/>
            </p:nvSpPr>
            <p:spPr bwMode="auto">
              <a:xfrm>
                <a:off x="957086" y="2326242"/>
                <a:ext cx="738988" cy="1131665"/>
              </a:xfrm>
              <a:custGeom>
                <a:avLst/>
                <a:gdLst>
                  <a:gd name="T0" fmla="*/ 0 w 325"/>
                  <a:gd name="T1" fmla="*/ 0 h 498"/>
                  <a:gd name="T2" fmla="*/ 325 w 325"/>
                  <a:gd name="T3" fmla="*/ 206 h 498"/>
                  <a:gd name="T4" fmla="*/ 325 w 325"/>
                  <a:gd name="T5" fmla="*/ 498 h 498"/>
                  <a:gd name="T6" fmla="*/ 0 w 325"/>
                  <a:gd name="T7" fmla="*/ 398 h 498"/>
                  <a:gd name="T8" fmla="*/ 0 w 325"/>
                  <a:gd name="T9" fmla="*/ 0 h 498"/>
                </a:gdLst>
                <a:ahLst/>
                <a:cxnLst>
                  <a:cxn ang="0">
                    <a:pos x="T0" y="T1"/>
                  </a:cxn>
                  <a:cxn ang="0">
                    <a:pos x="T2" y="T3"/>
                  </a:cxn>
                  <a:cxn ang="0">
                    <a:pos x="T4" y="T5"/>
                  </a:cxn>
                  <a:cxn ang="0">
                    <a:pos x="T6" y="T7"/>
                  </a:cxn>
                  <a:cxn ang="0">
                    <a:pos x="T8" y="T9"/>
                  </a:cxn>
                </a:cxnLst>
                <a:rect l="0" t="0" r="r" b="b"/>
                <a:pathLst>
                  <a:path w="325" h="498">
                    <a:moveTo>
                      <a:pt x="0" y="0"/>
                    </a:moveTo>
                    <a:lnTo>
                      <a:pt x="325" y="206"/>
                    </a:lnTo>
                    <a:lnTo>
                      <a:pt x="325" y="498"/>
                    </a:lnTo>
                    <a:lnTo>
                      <a:pt x="0" y="398"/>
                    </a:lnTo>
                    <a:lnTo>
                      <a:pt x="0" y="0"/>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sz="1800">
                  <a:solidFill>
                    <a:srgbClr val="FFFFFF"/>
                  </a:solidFill>
                  <a:latin typeface="微软雅黑" panose="020B0503020204020204" charset="-122"/>
                  <a:ea typeface="微软雅黑" panose="020B0503020204020204" charset="-122"/>
                </a:endParaRPr>
              </a:p>
            </p:txBody>
          </p:sp>
          <p:sp>
            <p:nvSpPr>
              <p:cNvPr id="18" name="Rectangle 10"/>
              <p:cNvSpPr>
                <a:spLocks noChangeArrowheads="1"/>
              </p:cNvSpPr>
              <p:nvPr/>
            </p:nvSpPr>
            <p:spPr bwMode="auto">
              <a:xfrm>
                <a:off x="0" y="2326242"/>
                <a:ext cx="957086" cy="905331"/>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sz="1800">
                  <a:solidFill>
                    <a:srgbClr val="FFFFFF"/>
                  </a:solidFill>
                  <a:latin typeface="微软雅黑" panose="020B0503020204020204" charset="-122"/>
                  <a:ea typeface="微软雅黑" panose="020B0503020204020204" charset="-122"/>
                </a:endParaRPr>
              </a:p>
            </p:txBody>
          </p:sp>
          <p:sp>
            <p:nvSpPr>
              <p:cNvPr id="35" name="Freeform 16"/>
              <p:cNvSpPr/>
              <p:nvPr/>
            </p:nvSpPr>
            <p:spPr bwMode="auto">
              <a:xfrm>
                <a:off x="1696074" y="2793715"/>
                <a:ext cx="4389467" cy="664192"/>
              </a:xfrm>
              <a:custGeom>
                <a:avLst/>
                <a:gdLst>
                  <a:gd name="T0" fmla="*/ 0 w 1932"/>
                  <a:gd name="T1" fmla="*/ 0 h 292"/>
                  <a:gd name="T2" fmla="*/ 1831 w 1932"/>
                  <a:gd name="T3" fmla="*/ 0 h 292"/>
                  <a:gd name="T4" fmla="*/ 1932 w 1932"/>
                  <a:gd name="T5" fmla="*/ 149 h 292"/>
                  <a:gd name="T6" fmla="*/ 1831 w 1932"/>
                  <a:gd name="T7" fmla="*/ 292 h 292"/>
                  <a:gd name="T8" fmla="*/ 0 w 1932"/>
                  <a:gd name="T9" fmla="*/ 292 h 292"/>
                  <a:gd name="T10" fmla="*/ 0 w 1932"/>
                  <a:gd name="T11" fmla="*/ 0 h 292"/>
                </a:gdLst>
                <a:ahLst/>
                <a:cxnLst>
                  <a:cxn ang="0">
                    <a:pos x="T0" y="T1"/>
                  </a:cxn>
                  <a:cxn ang="0">
                    <a:pos x="T2" y="T3"/>
                  </a:cxn>
                  <a:cxn ang="0">
                    <a:pos x="T4" y="T5"/>
                  </a:cxn>
                  <a:cxn ang="0">
                    <a:pos x="T6" y="T7"/>
                  </a:cxn>
                  <a:cxn ang="0">
                    <a:pos x="T8" y="T9"/>
                  </a:cxn>
                  <a:cxn ang="0">
                    <a:pos x="T10" y="T11"/>
                  </a:cxn>
                </a:cxnLst>
                <a:rect l="0" t="0" r="r" b="b"/>
                <a:pathLst>
                  <a:path w="1932" h="292">
                    <a:moveTo>
                      <a:pt x="0" y="0"/>
                    </a:moveTo>
                    <a:lnTo>
                      <a:pt x="1831" y="0"/>
                    </a:lnTo>
                    <a:lnTo>
                      <a:pt x="1932" y="149"/>
                    </a:lnTo>
                    <a:lnTo>
                      <a:pt x="1831" y="292"/>
                    </a:lnTo>
                    <a:lnTo>
                      <a:pt x="0" y="292"/>
                    </a:lnTo>
                    <a:lnTo>
                      <a:pt x="0" y="0"/>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sz="1800">
                  <a:solidFill>
                    <a:srgbClr val="FFFFFF"/>
                  </a:solidFill>
                  <a:latin typeface="微软雅黑" panose="020B0503020204020204" charset="-122"/>
                  <a:ea typeface="微软雅黑" panose="020B0503020204020204" charset="-122"/>
                </a:endParaRPr>
              </a:p>
            </p:txBody>
          </p:sp>
          <p:sp>
            <p:nvSpPr>
              <p:cNvPr id="57378" name="Text Box 10"/>
              <p:cNvSpPr txBox="1">
                <a:spLocks noChangeArrowheads="1"/>
              </p:cNvSpPr>
              <p:nvPr/>
            </p:nvSpPr>
            <p:spPr bwMode="auto">
              <a:xfrm>
                <a:off x="191047" y="2549783"/>
                <a:ext cx="545381" cy="448641"/>
              </a:xfrm>
              <a:prstGeom prst="rect">
                <a:avLst/>
              </a:prstGeom>
              <a:noFill/>
              <a:ln w="9525">
                <a:noFill/>
                <a:miter lim="800000"/>
                <a:headEnd/>
                <a:tailEnd/>
              </a:ln>
            </p:spPr>
            <p:txBody>
              <a:bodyPr lIns="60941" tIns="30470" rIns="60941" bIns="30470">
                <a:spAutoFit/>
              </a:bodyPr>
              <a:lstStyle/>
              <a:p>
                <a:pPr defTabSz="1447800"/>
                <a:r>
                  <a:rPr lang="en-US" altLang="zh-CN" sz="1800">
                    <a:solidFill>
                      <a:srgbClr val="FFFFFF"/>
                    </a:solidFill>
                    <a:latin typeface="微软雅黑" pitchFamily="34" charset="-122"/>
                    <a:ea typeface="微软雅黑" pitchFamily="34" charset="-122"/>
                    <a:cs typeface="Open Sans"/>
                  </a:rPr>
                  <a:t>02</a:t>
                </a:r>
              </a:p>
            </p:txBody>
          </p:sp>
        </p:grpSp>
        <p:sp>
          <p:nvSpPr>
            <p:cNvPr id="57374" name="TextBox 33"/>
            <p:cNvSpPr txBox="1">
              <a:spLocks noChangeArrowheads="1"/>
            </p:cNvSpPr>
            <p:nvPr/>
          </p:nvSpPr>
          <p:spPr bwMode="auto">
            <a:xfrm>
              <a:off x="2867022" y="3005241"/>
              <a:ext cx="2041219" cy="406130"/>
            </a:xfrm>
            <a:prstGeom prst="rect">
              <a:avLst/>
            </a:prstGeom>
            <a:noFill/>
            <a:ln w="9525">
              <a:noFill/>
              <a:miter lim="800000"/>
              <a:headEnd/>
              <a:tailEnd/>
            </a:ln>
          </p:spPr>
          <p:txBody>
            <a:bodyPr lIns="0" tIns="0" rIns="0" bIns="0">
              <a:spAutoFit/>
            </a:bodyPr>
            <a:lstStyle/>
            <a:p>
              <a:pPr algn="ctr"/>
              <a:r>
                <a:rPr lang="zh-CN" altLang="en-US" b="1"/>
                <a:t>治疗过程</a:t>
              </a:r>
              <a:r>
                <a:rPr lang="zh-CN" altLang="en-US"/>
                <a:t> </a:t>
              </a:r>
            </a:p>
          </p:txBody>
        </p:sp>
      </p:grpSp>
      <p:grpSp>
        <p:nvGrpSpPr>
          <p:cNvPr id="19" name="Group 17"/>
          <p:cNvGrpSpPr>
            <a:grpSpLocks/>
          </p:cNvGrpSpPr>
          <p:nvPr/>
        </p:nvGrpSpPr>
        <p:grpSpPr bwMode="auto">
          <a:xfrm>
            <a:off x="2112963" y="2079625"/>
            <a:ext cx="4562475" cy="676275"/>
            <a:chOff x="0" y="3230665"/>
            <a:chExt cx="6085541" cy="902151"/>
          </a:xfrm>
        </p:grpSpPr>
        <p:grpSp>
          <p:nvGrpSpPr>
            <p:cNvPr id="57367" name="Group 11"/>
            <p:cNvGrpSpPr>
              <a:grpSpLocks/>
            </p:cNvGrpSpPr>
            <p:nvPr/>
          </p:nvGrpSpPr>
          <p:grpSpPr bwMode="auto">
            <a:xfrm>
              <a:off x="0" y="3230665"/>
              <a:ext cx="6085541" cy="902151"/>
              <a:chOff x="0" y="3230665"/>
              <a:chExt cx="6085541" cy="902151"/>
            </a:xfrm>
          </p:grpSpPr>
          <p:sp>
            <p:nvSpPr>
              <p:cNvPr id="57369" name="Freeform 3"/>
              <p:cNvSpPr>
                <a:spLocks/>
              </p:cNvSpPr>
              <p:nvPr/>
            </p:nvSpPr>
            <p:spPr bwMode="auto">
              <a:xfrm>
                <a:off x="957366" y="3230665"/>
                <a:ext cx="738266" cy="902151"/>
              </a:xfrm>
              <a:custGeom>
                <a:avLst/>
                <a:gdLst>
                  <a:gd name="T0" fmla="*/ 0 w 325"/>
                  <a:gd name="T1" fmla="*/ 0 h 397"/>
                  <a:gd name="T2" fmla="*/ 2147483647 w 325"/>
                  <a:gd name="T3" fmla="*/ 2147483647 h 397"/>
                  <a:gd name="T4" fmla="*/ 2147483647 w 325"/>
                  <a:gd name="T5" fmla="*/ 2147483647 h 397"/>
                  <a:gd name="T6" fmla="*/ 0 w 325"/>
                  <a:gd name="T7" fmla="*/ 2147483647 h 397"/>
                  <a:gd name="T8" fmla="*/ 0 w 325"/>
                  <a:gd name="T9" fmla="*/ 0 h 397"/>
                  <a:gd name="T10" fmla="*/ 0 60000 65536"/>
                  <a:gd name="T11" fmla="*/ 0 60000 65536"/>
                  <a:gd name="T12" fmla="*/ 0 60000 65536"/>
                  <a:gd name="T13" fmla="*/ 0 60000 65536"/>
                  <a:gd name="T14" fmla="*/ 0 60000 65536"/>
                  <a:gd name="T15" fmla="*/ 0 w 325"/>
                  <a:gd name="T16" fmla="*/ 0 h 397"/>
                  <a:gd name="T17" fmla="*/ 325 w 325"/>
                  <a:gd name="T18" fmla="*/ 397 h 397"/>
                </a:gdLst>
                <a:ahLst/>
                <a:cxnLst>
                  <a:cxn ang="T10">
                    <a:pos x="T0" y="T1"/>
                  </a:cxn>
                  <a:cxn ang="T11">
                    <a:pos x="T2" y="T3"/>
                  </a:cxn>
                  <a:cxn ang="T12">
                    <a:pos x="T4" y="T5"/>
                  </a:cxn>
                  <a:cxn ang="T13">
                    <a:pos x="T6" y="T7"/>
                  </a:cxn>
                  <a:cxn ang="T14">
                    <a:pos x="T8" y="T9"/>
                  </a:cxn>
                </a:cxnLst>
                <a:rect l="T15" t="T16" r="T17" b="T18"/>
                <a:pathLst>
                  <a:path w="325" h="397">
                    <a:moveTo>
                      <a:pt x="0" y="0"/>
                    </a:moveTo>
                    <a:lnTo>
                      <a:pt x="325" y="100"/>
                    </a:lnTo>
                    <a:lnTo>
                      <a:pt x="325" y="397"/>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57370" name="Rectangle 7"/>
              <p:cNvSpPr>
                <a:spLocks noChangeArrowheads="1"/>
              </p:cNvSpPr>
              <p:nvPr/>
            </p:nvSpPr>
            <p:spPr bwMode="auto">
              <a:xfrm>
                <a:off x="0" y="3230665"/>
                <a:ext cx="957366" cy="902151"/>
              </a:xfrm>
              <a:prstGeom prst="rect">
                <a:avLst/>
              </a:prstGeom>
              <a:solidFill>
                <a:srgbClr val="FF7F7F"/>
              </a:solidFill>
              <a:ln w="9525">
                <a:noFill/>
                <a:miter lim="800000"/>
                <a:headEnd/>
                <a:tailEnd/>
              </a:ln>
            </p:spPr>
            <p:txBody>
              <a:bodyPr lIns="121882" tIns="60941" rIns="121882" bIns="60941"/>
              <a:lstStyle/>
              <a:p>
                <a:endParaRPr lang="zh-CN" altLang="zh-CN" sz="1800">
                  <a:solidFill>
                    <a:srgbClr val="FFFFFF"/>
                  </a:solidFill>
                  <a:latin typeface="微软雅黑" pitchFamily="34" charset="-122"/>
                  <a:ea typeface="微软雅黑" pitchFamily="34" charset="-122"/>
                </a:endParaRPr>
              </a:p>
            </p:txBody>
          </p:sp>
          <p:sp>
            <p:nvSpPr>
              <p:cNvPr id="57371" name="Freeform 18"/>
              <p:cNvSpPr>
                <a:spLocks/>
              </p:cNvSpPr>
              <p:nvPr/>
            </p:nvSpPr>
            <p:spPr bwMode="auto">
              <a:xfrm>
                <a:off x="1695632" y="3457791"/>
                <a:ext cx="4389909" cy="675025"/>
              </a:xfrm>
              <a:custGeom>
                <a:avLst/>
                <a:gdLst>
                  <a:gd name="T0" fmla="*/ 0 w 1932"/>
                  <a:gd name="T1" fmla="*/ 0 h 293"/>
                  <a:gd name="T2" fmla="*/ 2147483647 w 1932"/>
                  <a:gd name="T3" fmla="*/ 0 h 293"/>
                  <a:gd name="T4" fmla="*/ 2147483647 w 1932"/>
                  <a:gd name="T5" fmla="*/ 2147483647 h 293"/>
                  <a:gd name="T6" fmla="*/ 2147483647 w 1932"/>
                  <a:gd name="T7" fmla="*/ 2147483647 h 293"/>
                  <a:gd name="T8" fmla="*/ 0 w 1932"/>
                  <a:gd name="T9" fmla="*/ 2147483647 h 293"/>
                  <a:gd name="T10" fmla="*/ 0 w 1932"/>
                  <a:gd name="T11" fmla="*/ 0 h 293"/>
                  <a:gd name="T12" fmla="*/ 0 60000 65536"/>
                  <a:gd name="T13" fmla="*/ 0 60000 65536"/>
                  <a:gd name="T14" fmla="*/ 0 60000 65536"/>
                  <a:gd name="T15" fmla="*/ 0 60000 65536"/>
                  <a:gd name="T16" fmla="*/ 0 60000 65536"/>
                  <a:gd name="T17" fmla="*/ 0 60000 65536"/>
                  <a:gd name="T18" fmla="*/ 0 w 1932"/>
                  <a:gd name="T19" fmla="*/ 0 h 293"/>
                  <a:gd name="T20" fmla="*/ 1932 w 1932"/>
                  <a:gd name="T21" fmla="*/ 293 h 293"/>
                </a:gdLst>
                <a:ahLst/>
                <a:cxnLst>
                  <a:cxn ang="T12">
                    <a:pos x="T0" y="T1"/>
                  </a:cxn>
                  <a:cxn ang="T13">
                    <a:pos x="T2" y="T3"/>
                  </a:cxn>
                  <a:cxn ang="T14">
                    <a:pos x="T4" y="T5"/>
                  </a:cxn>
                  <a:cxn ang="T15">
                    <a:pos x="T6" y="T7"/>
                  </a:cxn>
                  <a:cxn ang="T16">
                    <a:pos x="T8" y="T9"/>
                  </a:cxn>
                  <a:cxn ang="T17">
                    <a:pos x="T10" y="T11"/>
                  </a:cxn>
                </a:cxnLst>
                <a:rect l="T18" t="T19" r="T20" b="T21"/>
                <a:pathLst>
                  <a:path w="1932" h="293">
                    <a:moveTo>
                      <a:pt x="0" y="0"/>
                    </a:moveTo>
                    <a:lnTo>
                      <a:pt x="1831" y="0"/>
                    </a:lnTo>
                    <a:lnTo>
                      <a:pt x="1932" y="149"/>
                    </a:lnTo>
                    <a:lnTo>
                      <a:pt x="1831" y="293"/>
                    </a:lnTo>
                    <a:lnTo>
                      <a:pt x="0" y="293"/>
                    </a:lnTo>
                    <a:lnTo>
                      <a:pt x="0" y="0"/>
                    </a:lnTo>
                    <a:close/>
                  </a:path>
                </a:pathLst>
              </a:custGeom>
              <a:solidFill>
                <a:srgbClr val="FF7F7F"/>
              </a:solidFill>
              <a:ln w="9525">
                <a:noFill/>
                <a:round/>
                <a:headEnd/>
                <a:tailEnd/>
              </a:ln>
            </p:spPr>
            <p:txBody>
              <a:bodyPr lIns="121882" tIns="60941" rIns="121882" bIns="60941"/>
              <a:lstStyle/>
              <a:p>
                <a:endParaRPr lang="zh-CN" altLang="en-US"/>
              </a:p>
            </p:txBody>
          </p:sp>
          <p:sp>
            <p:nvSpPr>
              <p:cNvPr id="57372" name="Text Box 10"/>
              <p:cNvSpPr txBox="1">
                <a:spLocks noChangeArrowheads="1"/>
              </p:cNvSpPr>
              <p:nvPr/>
            </p:nvSpPr>
            <p:spPr bwMode="auto">
              <a:xfrm>
                <a:off x="191046" y="3437666"/>
                <a:ext cx="545381" cy="448953"/>
              </a:xfrm>
              <a:prstGeom prst="rect">
                <a:avLst/>
              </a:prstGeom>
              <a:noFill/>
              <a:ln w="9525">
                <a:noFill/>
                <a:miter lim="800000"/>
                <a:headEnd/>
                <a:tailEnd/>
              </a:ln>
            </p:spPr>
            <p:txBody>
              <a:bodyPr lIns="60941" tIns="30470" rIns="60941" bIns="30470">
                <a:spAutoFit/>
              </a:bodyPr>
              <a:lstStyle/>
              <a:p>
                <a:pPr defTabSz="1447800"/>
                <a:r>
                  <a:rPr lang="en-US" altLang="zh-CN" sz="1800">
                    <a:solidFill>
                      <a:srgbClr val="FFFFFF"/>
                    </a:solidFill>
                    <a:latin typeface="微软雅黑" pitchFamily="34" charset="-122"/>
                    <a:ea typeface="微软雅黑" pitchFamily="34" charset="-122"/>
                    <a:cs typeface="Open Sans"/>
                  </a:rPr>
                  <a:t>03</a:t>
                </a:r>
              </a:p>
            </p:txBody>
          </p:sp>
        </p:grpSp>
        <p:sp>
          <p:nvSpPr>
            <p:cNvPr id="57368" name="TextBox 36"/>
            <p:cNvSpPr txBox="1">
              <a:spLocks noChangeArrowheads="1"/>
            </p:cNvSpPr>
            <p:nvPr/>
          </p:nvSpPr>
          <p:spPr bwMode="auto">
            <a:xfrm>
              <a:off x="2867022" y="3652092"/>
              <a:ext cx="2041219" cy="406604"/>
            </a:xfrm>
            <a:prstGeom prst="rect">
              <a:avLst/>
            </a:prstGeom>
            <a:noFill/>
            <a:ln w="9525">
              <a:noFill/>
              <a:miter lim="800000"/>
              <a:headEnd/>
              <a:tailEnd/>
            </a:ln>
          </p:spPr>
          <p:txBody>
            <a:bodyPr lIns="0" tIns="0" rIns="0" bIns="0">
              <a:spAutoFit/>
            </a:bodyPr>
            <a:lstStyle/>
            <a:p>
              <a:pPr algn="ctr"/>
              <a:r>
                <a:rPr lang="en-US" altLang="zh-CN" b="1"/>
                <a:t>1</a:t>
              </a:r>
              <a:r>
                <a:rPr lang="zh-CN" altLang="en-US" b="1"/>
                <a:t>、原始期</a:t>
              </a:r>
              <a:r>
                <a:rPr lang="zh-CN" altLang="en-US"/>
                <a:t> </a:t>
              </a:r>
            </a:p>
          </p:txBody>
        </p:sp>
      </p:grpSp>
      <p:grpSp>
        <p:nvGrpSpPr>
          <p:cNvPr id="23" name="Group 20"/>
          <p:cNvGrpSpPr>
            <a:grpSpLocks/>
          </p:cNvGrpSpPr>
          <p:nvPr/>
        </p:nvGrpSpPr>
        <p:grpSpPr bwMode="auto">
          <a:xfrm>
            <a:off x="2103438" y="2814638"/>
            <a:ext cx="4562475" cy="669925"/>
            <a:chOff x="0" y="4132816"/>
            <a:chExt cx="6085541" cy="893062"/>
          </a:xfrm>
        </p:grpSpPr>
        <p:grpSp>
          <p:nvGrpSpPr>
            <p:cNvPr id="57361" name="Group 12"/>
            <p:cNvGrpSpPr>
              <a:grpSpLocks/>
            </p:cNvGrpSpPr>
            <p:nvPr/>
          </p:nvGrpSpPr>
          <p:grpSpPr bwMode="auto">
            <a:xfrm>
              <a:off x="0" y="4132816"/>
              <a:ext cx="6085541" cy="893062"/>
              <a:chOff x="0" y="4132816"/>
              <a:chExt cx="6085541" cy="893062"/>
            </a:xfrm>
          </p:grpSpPr>
          <p:sp>
            <p:nvSpPr>
              <p:cNvPr id="24" name="Freeform 4"/>
              <p:cNvSpPr/>
              <p:nvPr/>
            </p:nvSpPr>
            <p:spPr bwMode="auto">
              <a:xfrm>
                <a:off x="957086" y="4132816"/>
                <a:ext cx="738988" cy="893062"/>
              </a:xfrm>
              <a:custGeom>
                <a:avLst/>
                <a:gdLst>
                  <a:gd name="T0" fmla="*/ 0 w 325"/>
                  <a:gd name="T1" fmla="*/ 393 h 393"/>
                  <a:gd name="T2" fmla="*/ 325 w 325"/>
                  <a:gd name="T3" fmla="*/ 293 h 393"/>
                  <a:gd name="T4" fmla="*/ 325 w 325"/>
                  <a:gd name="T5" fmla="*/ 0 h 393"/>
                  <a:gd name="T6" fmla="*/ 0 w 325"/>
                  <a:gd name="T7" fmla="*/ 0 h 393"/>
                  <a:gd name="T8" fmla="*/ 0 w 325"/>
                  <a:gd name="T9" fmla="*/ 393 h 393"/>
                </a:gdLst>
                <a:ahLst/>
                <a:cxnLst>
                  <a:cxn ang="0">
                    <a:pos x="T0" y="T1"/>
                  </a:cxn>
                  <a:cxn ang="0">
                    <a:pos x="T2" y="T3"/>
                  </a:cxn>
                  <a:cxn ang="0">
                    <a:pos x="T4" y="T5"/>
                  </a:cxn>
                  <a:cxn ang="0">
                    <a:pos x="T6" y="T7"/>
                  </a:cxn>
                  <a:cxn ang="0">
                    <a:pos x="T8" y="T9"/>
                  </a:cxn>
                </a:cxnLst>
                <a:rect l="0" t="0" r="r" b="b"/>
                <a:pathLst>
                  <a:path w="325" h="393">
                    <a:moveTo>
                      <a:pt x="0" y="393"/>
                    </a:moveTo>
                    <a:lnTo>
                      <a:pt x="325" y="293"/>
                    </a:lnTo>
                    <a:lnTo>
                      <a:pt x="325" y="0"/>
                    </a:lnTo>
                    <a:lnTo>
                      <a:pt x="0" y="0"/>
                    </a:lnTo>
                    <a:lnTo>
                      <a:pt x="0" y="393"/>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sz="1800">
                  <a:solidFill>
                    <a:srgbClr val="FFFFFF"/>
                  </a:solidFill>
                  <a:latin typeface="微软雅黑" panose="020B0503020204020204" charset="-122"/>
                  <a:ea typeface="微软雅黑" panose="020B0503020204020204" charset="-122"/>
                </a:endParaRPr>
              </a:p>
            </p:txBody>
          </p:sp>
          <p:sp>
            <p:nvSpPr>
              <p:cNvPr id="25" name="Rectangle 19"/>
              <p:cNvSpPr>
                <a:spLocks noChangeArrowheads="1"/>
              </p:cNvSpPr>
              <p:nvPr/>
            </p:nvSpPr>
            <p:spPr bwMode="auto">
              <a:xfrm>
                <a:off x="0" y="4132816"/>
                <a:ext cx="957086" cy="893062"/>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sz="1800">
                  <a:solidFill>
                    <a:srgbClr val="FFFFFF"/>
                  </a:solidFill>
                  <a:latin typeface="微软雅黑" panose="020B0503020204020204" charset="-122"/>
                  <a:ea typeface="微软雅黑" panose="020B0503020204020204" charset="-122"/>
                </a:endParaRPr>
              </a:p>
            </p:txBody>
          </p:sp>
          <p:sp>
            <p:nvSpPr>
              <p:cNvPr id="43" name="Freeform 19"/>
              <p:cNvSpPr/>
              <p:nvPr/>
            </p:nvSpPr>
            <p:spPr bwMode="auto">
              <a:xfrm>
                <a:off x="1696074" y="4132816"/>
                <a:ext cx="4389467" cy="664506"/>
              </a:xfrm>
              <a:custGeom>
                <a:avLst/>
                <a:gdLst>
                  <a:gd name="T0" fmla="*/ 0 w 1932"/>
                  <a:gd name="T1" fmla="*/ 288 h 288"/>
                  <a:gd name="T2" fmla="*/ 1831 w 1932"/>
                  <a:gd name="T3" fmla="*/ 288 h 288"/>
                  <a:gd name="T4" fmla="*/ 1932 w 1932"/>
                  <a:gd name="T5" fmla="*/ 144 h 288"/>
                  <a:gd name="T6" fmla="*/ 1831 w 1932"/>
                  <a:gd name="T7" fmla="*/ 0 h 288"/>
                  <a:gd name="T8" fmla="*/ 0 w 1932"/>
                  <a:gd name="T9" fmla="*/ 0 h 288"/>
                  <a:gd name="T10" fmla="*/ 0 w 1932"/>
                  <a:gd name="T11" fmla="*/ 288 h 288"/>
                </a:gdLst>
                <a:ahLst/>
                <a:cxnLst>
                  <a:cxn ang="0">
                    <a:pos x="T0" y="T1"/>
                  </a:cxn>
                  <a:cxn ang="0">
                    <a:pos x="T2" y="T3"/>
                  </a:cxn>
                  <a:cxn ang="0">
                    <a:pos x="T4" y="T5"/>
                  </a:cxn>
                  <a:cxn ang="0">
                    <a:pos x="T6" y="T7"/>
                  </a:cxn>
                  <a:cxn ang="0">
                    <a:pos x="T8" y="T9"/>
                  </a:cxn>
                  <a:cxn ang="0">
                    <a:pos x="T10" y="T11"/>
                  </a:cxn>
                </a:cxnLst>
                <a:rect l="0" t="0" r="r" b="b"/>
                <a:pathLst>
                  <a:path w="1932" h="288">
                    <a:moveTo>
                      <a:pt x="0" y="288"/>
                    </a:moveTo>
                    <a:lnTo>
                      <a:pt x="1831" y="288"/>
                    </a:lnTo>
                    <a:lnTo>
                      <a:pt x="1932" y="144"/>
                    </a:lnTo>
                    <a:lnTo>
                      <a:pt x="1831" y="0"/>
                    </a:lnTo>
                    <a:lnTo>
                      <a:pt x="0" y="0"/>
                    </a:lnTo>
                    <a:lnTo>
                      <a:pt x="0" y="288"/>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sz="1800">
                  <a:solidFill>
                    <a:srgbClr val="FFFFFF"/>
                  </a:solidFill>
                  <a:latin typeface="微软雅黑" panose="020B0503020204020204" charset="-122"/>
                  <a:ea typeface="微软雅黑" panose="020B0503020204020204" charset="-122"/>
                </a:endParaRPr>
              </a:p>
            </p:txBody>
          </p:sp>
          <p:sp>
            <p:nvSpPr>
              <p:cNvPr id="57366" name="Text Box 10"/>
              <p:cNvSpPr txBox="1">
                <a:spLocks noChangeArrowheads="1"/>
              </p:cNvSpPr>
              <p:nvPr/>
            </p:nvSpPr>
            <p:spPr bwMode="auto">
              <a:xfrm>
                <a:off x="205653" y="4335294"/>
                <a:ext cx="545381" cy="448378"/>
              </a:xfrm>
              <a:prstGeom prst="rect">
                <a:avLst/>
              </a:prstGeom>
              <a:noFill/>
              <a:ln w="9525">
                <a:noFill/>
                <a:miter lim="800000"/>
                <a:headEnd/>
                <a:tailEnd/>
              </a:ln>
            </p:spPr>
            <p:txBody>
              <a:bodyPr lIns="60941" tIns="30470" rIns="60941" bIns="30470">
                <a:spAutoFit/>
              </a:bodyPr>
              <a:lstStyle/>
              <a:p>
                <a:pPr defTabSz="1447800"/>
                <a:r>
                  <a:rPr lang="en-US" altLang="zh-CN" sz="1800">
                    <a:solidFill>
                      <a:srgbClr val="FFFFFF"/>
                    </a:solidFill>
                    <a:latin typeface="微软雅黑" pitchFamily="34" charset="-122"/>
                    <a:ea typeface="微软雅黑" pitchFamily="34" charset="-122"/>
                    <a:cs typeface="Open Sans"/>
                  </a:rPr>
                  <a:t>04</a:t>
                </a:r>
              </a:p>
            </p:txBody>
          </p:sp>
        </p:grpSp>
        <p:sp>
          <p:nvSpPr>
            <p:cNvPr id="57362" name="TextBox 37"/>
            <p:cNvSpPr txBox="1">
              <a:spLocks noChangeArrowheads="1"/>
            </p:cNvSpPr>
            <p:nvPr/>
          </p:nvSpPr>
          <p:spPr bwMode="auto">
            <a:xfrm>
              <a:off x="2763268" y="4335977"/>
              <a:ext cx="2297429" cy="406322"/>
            </a:xfrm>
            <a:prstGeom prst="rect">
              <a:avLst/>
            </a:prstGeom>
            <a:noFill/>
            <a:ln w="9525">
              <a:noFill/>
              <a:miter lim="800000"/>
              <a:headEnd/>
              <a:tailEnd/>
            </a:ln>
          </p:spPr>
          <p:txBody>
            <a:bodyPr lIns="0" tIns="0" rIns="0" bIns="0">
              <a:spAutoFit/>
            </a:bodyPr>
            <a:lstStyle/>
            <a:p>
              <a:pPr algn="ctr"/>
              <a:r>
                <a:rPr lang="en-US" altLang="zh-CN" b="1"/>
                <a:t>2</a:t>
              </a:r>
              <a:r>
                <a:rPr lang="zh-CN" altLang="en-US" b="1"/>
                <a:t>、进行期</a:t>
              </a:r>
              <a:r>
                <a:rPr lang="zh-CN" altLang="en-US"/>
                <a:t> </a:t>
              </a:r>
            </a:p>
          </p:txBody>
        </p:sp>
      </p:grpSp>
      <p:grpSp>
        <p:nvGrpSpPr>
          <p:cNvPr id="27" name="Group 18"/>
          <p:cNvGrpSpPr>
            <a:grpSpLocks/>
          </p:cNvGrpSpPr>
          <p:nvPr/>
        </p:nvGrpSpPr>
        <p:grpSpPr bwMode="auto">
          <a:xfrm>
            <a:off x="2122488" y="3355975"/>
            <a:ext cx="4562475" cy="849313"/>
            <a:chOff x="0" y="4797888"/>
            <a:chExt cx="6085541" cy="1132413"/>
          </a:xfrm>
        </p:grpSpPr>
        <p:grpSp>
          <p:nvGrpSpPr>
            <p:cNvPr id="57355" name="Group 14"/>
            <p:cNvGrpSpPr>
              <a:grpSpLocks/>
            </p:cNvGrpSpPr>
            <p:nvPr/>
          </p:nvGrpSpPr>
          <p:grpSpPr bwMode="auto">
            <a:xfrm>
              <a:off x="0" y="4797888"/>
              <a:ext cx="6085541" cy="1132413"/>
              <a:chOff x="0" y="4797888"/>
              <a:chExt cx="6085541" cy="1132413"/>
            </a:xfrm>
          </p:grpSpPr>
          <p:sp>
            <p:nvSpPr>
              <p:cNvPr id="57357" name="Freeform 2"/>
              <p:cNvSpPr>
                <a:spLocks/>
              </p:cNvSpPr>
              <p:nvPr/>
            </p:nvSpPr>
            <p:spPr bwMode="auto">
              <a:xfrm>
                <a:off x="957366" y="4797888"/>
                <a:ext cx="738266" cy="1132413"/>
              </a:xfrm>
              <a:custGeom>
                <a:avLst/>
                <a:gdLst>
                  <a:gd name="T0" fmla="*/ 0 w 325"/>
                  <a:gd name="T1" fmla="*/ 2147483647 h 498"/>
                  <a:gd name="T2" fmla="*/ 2147483647 w 325"/>
                  <a:gd name="T3" fmla="*/ 2147483647 h 498"/>
                  <a:gd name="T4" fmla="*/ 2147483647 w 325"/>
                  <a:gd name="T5" fmla="*/ 0 h 498"/>
                  <a:gd name="T6" fmla="*/ 0 w 325"/>
                  <a:gd name="T7" fmla="*/ 2147483647 h 498"/>
                  <a:gd name="T8" fmla="*/ 0 w 325"/>
                  <a:gd name="T9" fmla="*/ 2147483647 h 498"/>
                  <a:gd name="T10" fmla="*/ 0 60000 65536"/>
                  <a:gd name="T11" fmla="*/ 0 60000 65536"/>
                  <a:gd name="T12" fmla="*/ 0 60000 65536"/>
                  <a:gd name="T13" fmla="*/ 0 60000 65536"/>
                  <a:gd name="T14" fmla="*/ 0 60000 65536"/>
                  <a:gd name="T15" fmla="*/ 0 w 325"/>
                  <a:gd name="T16" fmla="*/ 0 h 498"/>
                  <a:gd name="T17" fmla="*/ 325 w 325"/>
                  <a:gd name="T18" fmla="*/ 498 h 498"/>
                </a:gdLst>
                <a:ahLst/>
                <a:cxnLst>
                  <a:cxn ang="T10">
                    <a:pos x="T0" y="T1"/>
                  </a:cxn>
                  <a:cxn ang="T11">
                    <a:pos x="T2" y="T3"/>
                  </a:cxn>
                  <a:cxn ang="T12">
                    <a:pos x="T4" y="T5"/>
                  </a:cxn>
                  <a:cxn ang="T13">
                    <a:pos x="T6" y="T7"/>
                  </a:cxn>
                  <a:cxn ang="T14">
                    <a:pos x="T8" y="T9"/>
                  </a:cxn>
                </a:cxnLst>
                <a:rect l="T15" t="T16" r="T17" b="T18"/>
                <a:pathLst>
                  <a:path w="325" h="498">
                    <a:moveTo>
                      <a:pt x="0" y="498"/>
                    </a:moveTo>
                    <a:lnTo>
                      <a:pt x="325" y="292"/>
                    </a:lnTo>
                    <a:lnTo>
                      <a:pt x="325" y="0"/>
                    </a:lnTo>
                    <a:lnTo>
                      <a:pt x="0" y="100"/>
                    </a:lnTo>
                    <a:lnTo>
                      <a:pt x="0" y="498"/>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57358" name="Rectangle 13"/>
              <p:cNvSpPr>
                <a:spLocks noChangeArrowheads="1"/>
              </p:cNvSpPr>
              <p:nvPr/>
            </p:nvSpPr>
            <p:spPr bwMode="auto">
              <a:xfrm>
                <a:off x="0" y="5026274"/>
                <a:ext cx="957366" cy="904027"/>
              </a:xfrm>
              <a:prstGeom prst="rect">
                <a:avLst/>
              </a:prstGeom>
              <a:solidFill>
                <a:srgbClr val="FF7F7F"/>
              </a:solidFill>
              <a:ln w="9525">
                <a:noFill/>
                <a:miter lim="800000"/>
                <a:headEnd/>
                <a:tailEnd/>
              </a:ln>
            </p:spPr>
            <p:txBody>
              <a:bodyPr lIns="121882" tIns="60941" rIns="121882" bIns="60941"/>
              <a:lstStyle/>
              <a:p>
                <a:endParaRPr lang="zh-CN" altLang="zh-CN" sz="1800">
                  <a:solidFill>
                    <a:srgbClr val="FFFFFF"/>
                  </a:solidFill>
                  <a:latin typeface="微软雅黑" pitchFamily="34" charset="-122"/>
                  <a:ea typeface="微软雅黑" pitchFamily="34" charset="-122"/>
                </a:endParaRPr>
              </a:p>
            </p:txBody>
          </p:sp>
          <p:sp>
            <p:nvSpPr>
              <p:cNvPr id="57359" name="Freeform 17"/>
              <p:cNvSpPr>
                <a:spLocks/>
              </p:cNvSpPr>
              <p:nvPr/>
            </p:nvSpPr>
            <p:spPr bwMode="auto">
              <a:xfrm>
                <a:off x="1695632" y="4797888"/>
                <a:ext cx="4389909" cy="662953"/>
              </a:xfrm>
              <a:custGeom>
                <a:avLst/>
                <a:gdLst>
                  <a:gd name="T0" fmla="*/ 0 w 1932"/>
                  <a:gd name="T1" fmla="*/ 2147483647 h 292"/>
                  <a:gd name="T2" fmla="*/ 2147483647 w 1932"/>
                  <a:gd name="T3" fmla="*/ 2147483647 h 292"/>
                  <a:gd name="T4" fmla="*/ 2147483647 w 1932"/>
                  <a:gd name="T5" fmla="*/ 2147483647 h 292"/>
                  <a:gd name="T6" fmla="*/ 2147483647 w 1932"/>
                  <a:gd name="T7" fmla="*/ 0 h 292"/>
                  <a:gd name="T8" fmla="*/ 0 w 1932"/>
                  <a:gd name="T9" fmla="*/ 0 h 292"/>
                  <a:gd name="T10" fmla="*/ 0 w 1932"/>
                  <a:gd name="T11" fmla="*/ 2147483647 h 292"/>
                  <a:gd name="T12" fmla="*/ 0 60000 65536"/>
                  <a:gd name="T13" fmla="*/ 0 60000 65536"/>
                  <a:gd name="T14" fmla="*/ 0 60000 65536"/>
                  <a:gd name="T15" fmla="*/ 0 60000 65536"/>
                  <a:gd name="T16" fmla="*/ 0 60000 65536"/>
                  <a:gd name="T17" fmla="*/ 0 60000 65536"/>
                  <a:gd name="T18" fmla="*/ 0 w 1932"/>
                  <a:gd name="T19" fmla="*/ 0 h 292"/>
                  <a:gd name="T20" fmla="*/ 1932 w 1932"/>
                  <a:gd name="T21" fmla="*/ 292 h 292"/>
                </a:gdLst>
                <a:ahLst/>
                <a:cxnLst>
                  <a:cxn ang="T12">
                    <a:pos x="T0" y="T1"/>
                  </a:cxn>
                  <a:cxn ang="T13">
                    <a:pos x="T2" y="T3"/>
                  </a:cxn>
                  <a:cxn ang="T14">
                    <a:pos x="T4" y="T5"/>
                  </a:cxn>
                  <a:cxn ang="T15">
                    <a:pos x="T6" y="T7"/>
                  </a:cxn>
                  <a:cxn ang="T16">
                    <a:pos x="T8" y="T9"/>
                  </a:cxn>
                  <a:cxn ang="T17">
                    <a:pos x="T10" y="T11"/>
                  </a:cxn>
                </a:cxnLst>
                <a:rect l="T18" t="T19" r="T20" b="T21"/>
                <a:pathLst>
                  <a:path w="1932" h="292">
                    <a:moveTo>
                      <a:pt x="0" y="292"/>
                    </a:moveTo>
                    <a:lnTo>
                      <a:pt x="1831" y="292"/>
                    </a:lnTo>
                    <a:lnTo>
                      <a:pt x="1932" y="143"/>
                    </a:lnTo>
                    <a:lnTo>
                      <a:pt x="1831" y="0"/>
                    </a:lnTo>
                    <a:lnTo>
                      <a:pt x="0" y="0"/>
                    </a:lnTo>
                    <a:lnTo>
                      <a:pt x="0" y="292"/>
                    </a:lnTo>
                    <a:close/>
                  </a:path>
                </a:pathLst>
              </a:custGeom>
              <a:solidFill>
                <a:srgbClr val="FF7F7F"/>
              </a:solidFill>
              <a:ln w="9525">
                <a:noFill/>
                <a:round/>
                <a:headEnd/>
                <a:tailEnd/>
              </a:ln>
            </p:spPr>
            <p:txBody>
              <a:bodyPr lIns="121882" tIns="60941" rIns="121882" bIns="60941"/>
              <a:lstStyle/>
              <a:p>
                <a:endParaRPr lang="zh-CN" altLang="en-US"/>
              </a:p>
            </p:txBody>
          </p:sp>
          <p:sp>
            <p:nvSpPr>
              <p:cNvPr id="57360" name="Text Box 10"/>
              <p:cNvSpPr txBox="1">
                <a:spLocks noChangeArrowheads="1"/>
              </p:cNvSpPr>
              <p:nvPr/>
            </p:nvSpPr>
            <p:spPr bwMode="auto">
              <a:xfrm>
                <a:off x="205651" y="5275835"/>
                <a:ext cx="545381" cy="448309"/>
              </a:xfrm>
              <a:prstGeom prst="rect">
                <a:avLst/>
              </a:prstGeom>
              <a:noFill/>
              <a:ln w="9525">
                <a:noFill/>
                <a:miter lim="800000"/>
                <a:headEnd/>
                <a:tailEnd/>
              </a:ln>
            </p:spPr>
            <p:txBody>
              <a:bodyPr lIns="60941" tIns="30470" rIns="60941" bIns="30470">
                <a:spAutoFit/>
              </a:bodyPr>
              <a:lstStyle/>
              <a:p>
                <a:pPr defTabSz="1447800"/>
                <a:r>
                  <a:rPr lang="en-US" altLang="zh-CN" sz="1800">
                    <a:solidFill>
                      <a:srgbClr val="FFFFFF"/>
                    </a:solidFill>
                    <a:latin typeface="微软雅黑" pitchFamily="34" charset="-122"/>
                    <a:ea typeface="微软雅黑" pitchFamily="34" charset="-122"/>
                    <a:cs typeface="Open Sans"/>
                  </a:rPr>
                  <a:t>05</a:t>
                </a:r>
              </a:p>
            </p:txBody>
          </p:sp>
        </p:grpSp>
        <p:sp>
          <p:nvSpPr>
            <p:cNvPr id="57356" name="TextBox 40"/>
            <p:cNvSpPr txBox="1">
              <a:spLocks noChangeArrowheads="1"/>
            </p:cNvSpPr>
            <p:nvPr/>
          </p:nvSpPr>
          <p:spPr bwMode="auto">
            <a:xfrm>
              <a:off x="2867022" y="5007437"/>
              <a:ext cx="2041219" cy="406399"/>
            </a:xfrm>
            <a:prstGeom prst="rect">
              <a:avLst/>
            </a:prstGeom>
            <a:noFill/>
            <a:ln w="9525">
              <a:noFill/>
              <a:miter lim="800000"/>
              <a:headEnd/>
              <a:tailEnd/>
            </a:ln>
          </p:spPr>
          <p:txBody>
            <a:bodyPr lIns="0" tIns="0" rIns="0" bIns="0">
              <a:spAutoFit/>
            </a:bodyPr>
            <a:lstStyle/>
            <a:p>
              <a:pPr algn="ctr"/>
              <a:r>
                <a:rPr lang="en-US" altLang="zh-CN" b="1"/>
                <a:t>3</a:t>
              </a:r>
              <a:r>
                <a:rPr lang="zh-CN" altLang="en-US" b="1"/>
                <a:t>、结束期</a:t>
              </a:r>
              <a:r>
                <a:rPr lang="zh-CN" altLang="en-US"/>
                <a:t> </a:t>
              </a:r>
            </a:p>
          </p:txBody>
        </p:sp>
      </p:grpSp>
      <p:grpSp>
        <p:nvGrpSpPr>
          <p:cNvPr id="13" name="组合 12"/>
          <p:cNvGrpSpPr>
            <a:grpSpLocks/>
          </p:cNvGrpSpPr>
          <p:nvPr/>
        </p:nvGrpSpPr>
        <p:grpSpPr bwMode="auto">
          <a:xfrm>
            <a:off x="122238" y="77788"/>
            <a:ext cx="8342312" cy="396875"/>
            <a:chOff x="162802" y="93745"/>
            <a:chExt cx="11122990" cy="585993"/>
          </a:xfrm>
        </p:grpSpPr>
        <p:sp>
          <p:nvSpPr>
            <p:cNvPr id="57351" name="文本框 13"/>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r>
                <a:rPr lang="zh-CN" altLang="en-US" b="1" dirty="0" smtClean="0"/>
                <a:t>任务四 失语症</a:t>
              </a:r>
              <a:r>
                <a:rPr lang="zh-CN" altLang="en-US" b="1" dirty="0"/>
                <a:t>的康复治疗</a:t>
              </a:r>
            </a:p>
          </p:txBody>
        </p:sp>
        <p:grpSp>
          <p:nvGrpSpPr>
            <p:cNvPr id="57352" name="组合 29"/>
            <p:cNvGrpSpPr>
              <a:grpSpLocks/>
            </p:cNvGrpSpPr>
            <p:nvPr/>
          </p:nvGrpSpPr>
          <p:grpSpPr bwMode="auto">
            <a:xfrm>
              <a:off x="162802" y="166462"/>
              <a:ext cx="729287" cy="445249"/>
              <a:chOff x="7304087" y="2360613"/>
              <a:chExt cx="1001487" cy="611434"/>
            </a:xfrm>
          </p:grpSpPr>
          <p:sp>
            <p:nvSpPr>
              <p:cNvPr id="32" name="对角圆角矩形 31"/>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57354" name="图片 32"/>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756">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67175" y="1022350"/>
            <a:ext cx="360363" cy="495300"/>
          </a:xfrm>
          <a:prstGeom prst="rect">
            <a:avLst/>
          </a:prstGeom>
          <a:solidFill>
            <a:srgbClr val="FF7F7F"/>
          </a:solidFill>
          <a:ln w="12700">
            <a:solidFill>
              <a:srgbClr val="F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1</a:t>
            </a:r>
          </a:p>
        </p:txBody>
      </p:sp>
      <p:grpSp>
        <p:nvGrpSpPr>
          <p:cNvPr id="28" name="组合 27"/>
          <p:cNvGrpSpPr>
            <a:grpSpLocks/>
          </p:cNvGrpSpPr>
          <p:nvPr/>
        </p:nvGrpSpPr>
        <p:grpSpPr bwMode="auto">
          <a:xfrm>
            <a:off x="4438650" y="1093788"/>
            <a:ext cx="3589338" cy="454025"/>
            <a:chOff x="5897880" y="1573585"/>
            <a:chExt cx="5318365" cy="673087"/>
          </a:xfrm>
        </p:grpSpPr>
        <p:sp>
          <p:nvSpPr>
            <p:cNvPr id="59418" name="矩形 3"/>
            <p:cNvSpPr>
              <a:spLocks noChangeArrowheads="1"/>
            </p:cNvSpPr>
            <p:nvPr/>
          </p:nvSpPr>
          <p:spPr bwMode="auto">
            <a:xfrm>
              <a:off x="5994322" y="1573585"/>
              <a:ext cx="4775002" cy="588363"/>
            </a:xfrm>
            <a:prstGeom prst="rect">
              <a:avLst/>
            </a:prstGeom>
            <a:noFill/>
            <a:ln w="9525">
              <a:noFill/>
              <a:miter lim="800000"/>
              <a:headEnd/>
              <a:tailEnd/>
            </a:ln>
          </p:spPr>
          <p:txBody>
            <a:bodyPr>
              <a:spAutoFit/>
            </a:bodyPr>
            <a:lstStyle/>
            <a:p>
              <a:pPr algn="just"/>
              <a:r>
                <a:rPr lang="zh-CN" altLang="en-US"/>
                <a:t>治疗时机 </a:t>
              </a:r>
            </a:p>
          </p:txBody>
        </p:sp>
        <p:cxnSp>
          <p:nvCxnSpPr>
            <p:cNvPr id="6" name="直接连接符 5"/>
            <p:cNvCxnSpPr/>
            <p:nvPr/>
          </p:nvCxnSpPr>
          <p:spPr>
            <a:xfrm>
              <a:off x="5897880" y="2232551"/>
              <a:ext cx="5090199" cy="14121"/>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0990432" y="2020741"/>
              <a:ext cx="225813" cy="225931"/>
            </a:xfrm>
            <a:prstGeom prst="rect">
              <a:avLst/>
            </a:prstGeom>
            <a:solidFill>
              <a:srgbClr val="7A8C8E"/>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
        <p:nvSpPr>
          <p:cNvPr id="2" name="矩形 1"/>
          <p:cNvSpPr/>
          <p:nvPr/>
        </p:nvSpPr>
        <p:spPr>
          <a:xfrm>
            <a:off x="4067175" y="1719263"/>
            <a:ext cx="360363" cy="495300"/>
          </a:xfrm>
          <a:prstGeom prst="rect">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2</a:t>
            </a:r>
          </a:p>
        </p:txBody>
      </p:sp>
      <p:grpSp>
        <p:nvGrpSpPr>
          <p:cNvPr id="3" name="组合 2"/>
          <p:cNvGrpSpPr>
            <a:grpSpLocks/>
          </p:cNvGrpSpPr>
          <p:nvPr/>
        </p:nvGrpSpPr>
        <p:grpSpPr bwMode="auto">
          <a:xfrm>
            <a:off x="4438650" y="1801813"/>
            <a:ext cx="3589338" cy="444500"/>
            <a:chOff x="5897880" y="2621970"/>
            <a:chExt cx="5318365" cy="658966"/>
          </a:xfrm>
        </p:grpSpPr>
        <p:sp>
          <p:nvSpPr>
            <p:cNvPr id="59415" name="矩形 7"/>
            <p:cNvSpPr>
              <a:spLocks noChangeArrowheads="1"/>
            </p:cNvSpPr>
            <p:nvPr/>
          </p:nvSpPr>
          <p:spPr bwMode="auto">
            <a:xfrm>
              <a:off x="5994322" y="2621970"/>
              <a:ext cx="4777353" cy="588363"/>
            </a:xfrm>
            <a:prstGeom prst="rect">
              <a:avLst/>
            </a:prstGeom>
            <a:noFill/>
            <a:ln w="9525">
              <a:noFill/>
              <a:miter lim="800000"/>
              <a:headEnd/>
              <a:tailEnd/>
            </a:ln>
          </p:spPr>
          <p:txBody>
            <a:bodyPr>
              <a:spAutoFit/>
            </a:bodyPr>
            <a:lstStyle/>
            <a:p>
              <a:pPr algn="just"/>
              <a:r>
                <a:rPr lang="zh-CN" altLang="en-US"/>
                <a:t>治疗时间 </a:t>
              </a:r>
            </a:p>
          </p:txBody>
        </p:sp>
        <p:cxnSp>
          <p:nvCxnSpPr>
            <p:cNvPr id="13" name="直接连接符 12"/>
            <p:cNvCxnSpPr/>
            <p:nvPr/>
          </p:nvCxnSpPr>
          <p:spPr>
            <a:xfrm>
              <a:off x="5897880" y="3264461"/>
              <a:ext cx="5090199" cy="16475"/>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990432" y="3055005"/>
              <a:ext cx="225813" cy="225931"/>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
        <p:nvSpPr>
          <p:cNvPr id="15" name="矩形 14"/>
          <p:cNvSpPr/>
          <p:nvPr/>
        </p:nvSpPr>
        <p:spPr>
          <a:xfrm>
            <a:off x="4067175" y="2432050"/>
            <a:ext cx="360363" cy="495300"/>
          </a:xfrm>
          <a:prstGeom prst="rect">
            <a:avLst/>
          </a:prstGeom>
          <a:solidFill>
            <a:srgbClr val="FF7F7F"/>
          </a:solidFill>
          <a:ln w="12700">
            <a:solidFill>
              <a:srgbClr val="F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3</a:t>
            </a:r>
          </a:p>
        </p:txBody>
      </p:sp>
      <p:grpSp>
        <p:nvGrpSpPr>
          <p:cNvPr id="30" name="组合 29"/>
          <p:cNvGrpSpPr>
            <a:grpSpLocks/>
          </p:cNvGrpSpPr>
          <p:nvPr/>
        </p:nvGrpSpPr>
        <p:grpSpPr bwMode="auto">
          <a:xfrm>
            <a:off x="4438650" y="2509838"/>
            <a:ext cx="3589338" cy="449262"/>
            <a:chOff x="5897880" y="3670355"/>
            <a:chExt cx="5318365" cy="666026"/>
          </a:xfrm>
        </p:grpSpPr>
        <p:sp>
          <p:nvSpPr>
            <p:cNvPr id="59412" name="矩形 15"/>
            <p:cNvSpPr>
              <a:spLocks noChangeArrowheads="1"/>
            </p:cNvSpPr>
            <p:nvPr/>
          </p:nvSpPr>
          <p:spPr bwMode="auto">
            <a:xfrm>
              <a:off x="5949629" y="3670355"/>
              <a:ext cx="4822046" cy="588363"/>
            </a:xfrm>
            <a:prstGeom prst="rect">
              <a:avLst/>
            </a:prstGeom>
            <a:noFill/>
            <a:ln w="9525">
              <a:noFill/>
              <a:miter lim="800000"/>
              <a:headEnd/>
              <a:tailEnd/>
            </a:ln>
          </p:spPr>
          <p:txBody>
            <a:bodyPr>
              <a:spAutoFit/>
            </a:bodyPr>
            <a:lstStyle/>
            <a:p>
              <a:pPr algn="just"/>
              <a:r>
                <a:rPr lang="zh-CN" altLang="en-US"/>
                <a:t>治疗工具 </a:t>
              </a:r>
            </a:p>
          </p:txBody>
        </p:sp>
        <p:cxnSp>
          <p:nvCxnSpPr>
            <p:cNvPr id="17" name="直接连接符 16"/>
            <p:cNvCxnSpPr/>
            <p:nvPr/>
          </p:nvCxnSpPr>
          <p:spPr>
            <a:xfrm>
              <a:off x="5897880" y="4322260"/>
              <a:ext cx="5090199" cy="14121"/>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0990432" y="4110450"/>
              <a:ext cx="225813" cy="225931"/>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sp>
        <p:nvSpPr>
          <p:cNvPr id="20" name="矩形 19"/>
          <p:cNvSpPr/>
          <p:nvPr/>
        </p:nvSpPr>
        <p:spPr>
          <a:xfrm>
            <a:off x="4067175" y="3146425"/>
            <a:ext cx="360363" cy="495300"/>
          </a:xfrm>
          <a:prstGeom prst="rect">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a:solidFill>
                  <a:schemeClr val="bg1"/>
                </a:solidFill>
                <a:latin typeface="微软雅黑" panose="020B0503020204020204" charset="-122"/>
                <a:ea typeface="微软雅黑" panose="020B0503020204020204" charset="-122"/>
              </a:rPr>
              <a:t>4</a:t>
            </a:r>
          </a:p>
        </p:txBody>
      </p:sp>
      <p:grpSp>
        <p:nvGrpSpPr>
          <p:cNvPr id="31" name="组合 30"/>
          <p:cNvGrpSpPr>
            <a:grpSpLocks/>
          </p:cNvGrpSpPr>
          <p:nvPr/>
        </p:nvGrpSpPr>
        <p:grpSpPr bwMode="auto">
          <a:xfrm>
            <a:off x="4438650" y="3216275"/>
            <a:ext cx="3589338" cy="457200"/>
            <a:chOff x="5897880" y="4718739"/>
            <a:chExt cx="5318365" cy="675675"/>
          </a:xfrm>
        </p:grpSpPr>
        <p:sp>
          <p:nvSpPr>
            <p:cNvPr id="59409" name="矩形 18"/>
            <p:cNvSpPr>
              <a:spLocks noChangeArrowheads="1"/>
            </p:cNvSpPr>
            <p:nvPr/>
          </p:nvSpPr>
          <p:spPr bwMode="auto">
            <a:xfrm>
              <a:off x="5949629" y="4718739"/>
              <a:ext cx="4822046" cy="586523"/>
            </a:xfrm>
            <a:prstGeom prst="rect">
              <a:avLst/>
            </a:prstGeom>
            <a:noFill/>
            <a:ln w="9525">
              <a:noFill/>
              <a:miter lim="800000"/>
              <a:headEnd/>
              <a:tailEnd/>
            </a:ln>
          </p:spPr>
          <p:txBody>
            <a:bodyPr>
              <a:spAutoFit/>
            </a:bodyPr>
            <a:lstStyle/>
            <a:p>
              <a:pPr algn="just"/>
              <a:r>
                <a:rPr lang="zh-CN" altLang="en-US"/>
                <a:t>训练方式 </a:t>
              </a:r>
            </a:p>
          </p:txBody>
        </p:sp>
        <p:cxnSp>
          <p:nvCxnSpPr>
            <p:cNvPr id="21" name="直接连接符 20"/>
            <p:cNvCxnSpPr/>
            <p:nvPr/>
          </p:nvCxnSpPr>
          <p:spPr>
            <a:xfrm>
              <a:off x="5897880" y="5377992"/>
              <a:ext cx="5090199" cy="16422"/>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0990432" y="5169189"/>
              <a:ext cx="225813" cy="225225"/>
            </a:xfrm>
            <a:prstGeom prst="rect">
              <a:avLst/>
            </a:prstGeom>
            <a:solidFill>
              <a:srgbClr val="7A8C8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900">
                <a:latin typeface="微软雅黑" panose="020B0503020204020204" charset="-122"/>
                <a:ea typeface="微软雅黑" panose="020B0503020204020204" charset="-122"/>
              </a:endParaRPr>
            </a:p>
          </p:txBody>
        </p:sp>
      </p:grpSp>
      <p:grpSp>
        <p:nvGrpSpPr>
          <p:cNvPr id="27" name="组合 26"/>
          <p:cNvGrpSpPr>
            <a:grpSpLocks/>
          </p:cNvGrpSpPr>
          <p:nvPr/>
        </p:nvGrpSpPr>
        <p:grpSpPr bwMode="auto">
          <a:xfrm>
            <a:off x="1163638" y="1328738"/>
            <a:ext cx="2163762" cy="1938337"/>
            <a:chOff x="1045037" y="1968500"/>
            <a:chExt cx="3207657" cy="2870200"/>
          </a:xfrm>
        </p:grpSpPr>
        <p:sp>
          <p:nvSpPr>
            <p:cNvPr id="24" name="矩形 23"/>
            <p:cNvSpPr/>
            <p:nvPr/>
          </p:nvSpPr>
          <p:spPr>
            <a:xfrm>
              <a:off x="1045037" y="1968500"/>
              <a:ext cx="3207657" cy="2870200"/>
            </a:xfrm>
            <a:prstGeom prst="rect">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solidFill>
                  <a:schemeClr val="tx1"/>
                </a:solidFill>
                <a:latin typeface="Arial" charset="0"/>
              </a:endParaRPr>
            </a:p>
            <a:p>
              <a:pPr algn="ctr">
                <a:defRPr/>
              </a:pPr>
              <a:endParaRPr lang="zh-CN" altLang="en-US" b="1">
                <a:solidFill>
                  <a:schemeClr val="tx1"/>
                </a:solidFill>
                <a:latin typeface="Arial" charset="0"/>
              </a:endParaRPr>
            </a:p>
            <a:p>
              <a:pPr algn="ctr">
                <a:defRPr/>
              </a:pPr>
              <a:endParaRPr lang="zh-CN" altLang="en-US" b="1">
                <a:solidFill>
                  <a:schemeClr val="tx1"/>
                </a:solidFill>
                <a:latin typeface="Arial" charset="0"/>
              </a:endParaRPr>
            </a:p>
            <a:p>
              <a:pPr algn="ctr">
                <a:defRPr/>
              </a:pPr>
              <a:endParaRPr lang="zh-CN" altLang="en-US" b="1">
                <a:solidFill>
                  <a:schemeClr val="tx1"/>
                </a:solidFill>
                <a:latin typeface="Arial" charset="0"/>
              </a:endParaRPr>
            </a:p>
            <a:p>
              <a:pPr algn="ctr">
                <a:defRPr/>
              </a:pPr>
              <a:r>
                <a:rPr lang="zh-CN" altLang="en-US" b="1">
                  <a:solidFill>
                    <a:schemeClr val="tx1"/>
                  </a:solidFill>
                  <a:latin typeface="Arial" charset="0"/>
                </a:rPr>
                <a:t>时域症的治疗原则及适应证</a:t>
              </a:r>
              <a:r>
                <a:rPr lang="zh-CN" altLang="en-US">
                  <a:solidFill>
                    <a:schemeClr val="tx1"/>
                  </a:solidFill>
                  <a:latin typeface="Arial" charset="0"/>
                </a:rPr>
                <a:t> </a:t>
              </a:r>
            </a:p>
          </p:txBody>
        </p:sp>
        <p:pic>
          <p:nvPicPr>
            <p:cNvPr id="59408" name="图片 25"/>
            <p:cNvPicPr>
              <a:picLocks noChangeAspect="1"/>
            </p:cNvPicPr>
            <p:nvPr/>
          </p:nvPicPr>
          <p:blipFill>
            <a:blip r:embed="rId3">
              <a:grayscl/>
              <a:biLevel thresh="50000"/>
            </a:blip>
            <a:srcRect/>
            <a:stretch>
              <a:fillRect/>
            </a:stretch>
          </p:blipFill>
          <p:spPr bwMode="auto">
            <a:xfrm>
              <a:off x="1884313" y="2348656"/>
              <a:ext cx="1529105" cy="1195286"/>
            </a:xfrm>
            <a:prstGeom prst="rect">
              <a:avLst/>
            </a:prstGeom>
            <a:noFill/>
            <a:ln w="9525">
              <a:noFill/>
              <a:miter lim="800000"/>
              <a:headEnd/>
              <a:tailEnd/>
            </a:ln>
          </p:spPr>
        </p:pic>
      </p:grpSp>
      <p:grpSp>
        <p:nvGrpSpPr>
          <p:cNvPr id="25" name="组合 24"/>
          <p:cNvGrpSpPr>
            <a:grpSpLocks/>
          </p:cNvGrpSpPr>
          <p:nvPr/>
        </p:nvGrpSpPr>
        <p:grpSpPr bwMode="auto">
          <a:xfrm>
            <a:off x="122238" y="77788"/>
            <a:ext cx="8342312" cy="396875"/>
            <a:chOff x="162802" y="93745"/>
            <a:chExt cx="11122990" cy="585993"/>
          </a:xfrm>
        </p:grpSpPr>
        <p:sp>
          <p:nvSpPr>
            <p:cNvPr id="59403" name="文本框 31"/>
            <p:cNvSpPr txBox="1">
              <a:spLocks noChangeArrowheads="1"/>
            </p:cNvSpPr>
            <p:nvPr/>
          </p:nvSpPr>
          <p:spPr bwMode="auto">
            <a:xfrm>
              <a:off x="924796" y="93745"/>
              <a:ext cx="10360996" cy="585993"/>
            </a:xfrm>
            <a:prstGeom prst="rect">
              <a:avLst/>
            </a:prstGeom>
            <a:noFill/>
            <a:ln w="9525">
              <a:noFill/>
              <a:miter lim="800000"/>
              <a:headEnd/>
              <a:tailEnd/>
            </a:ln>
          </p:spPr>
          <p:txBody>
            <a:bodyPr>
              <a:spAutoFit/>
            </a:bodyPr>
            <a:lstStyle/>
            <a:p>
              <a:endParaRPr lang="zh-CN" altLang="en-US" dirty="0">
                <a:solidFill>
                  <a:srgbClr val="FF7F7F"/>
                </a:solidFill>
                <a:latin typeface="微软雅黑" pitchFamily="34" charset="-122"/>
                <a:ea typeface="微软雅黑" pitchFamily="34" charset="-122"/>
              </a:endParaRPr>
            </a:p>
          </p:txBody>
        </p:sp>
        <p:grpSp>
          <p:nvGrpSpPr>
            <p:cNvPr id="59404" name="组合 32"/>
            <p:cNvGrpSpPr>
              <a:grpSpLocks/>
            </p:cNvGrpSpPr>
            <p:nvPr/>
          </p:nvGrpSpPr>
          <p:grpSpPr bwMode="auto">
            <a:xfrm>
              <a:off x="162802" y="166462"/>
              <a:ext cx="729287" cy="445249"/>
              <a:chOff x="7304087" y="2360613"/>
              <a:chExt cx="1001487" cy="611434"/>
            </a:xfrm>
          </p:grpSpPr>
          <p:sp>
            <p:nvSpPr>
              <p:cNvPr id="34" name="对角圆角矩形 33"/>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59406" name="图片 34"/>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94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dissolve">
                                      <p:cBhvr>
                                        <p:cTn id="24" dur="500"/>
                                        <p:tgtEl>
                                          <p:spTgt spid="28"/>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2500"/>
                            </p:stCondLst>
                            <p:childTnLst>
                              <p:par>
                                <p:cTn id="32" presetID="9"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dissolve">
                                      <p:cBhvr>
                                        <p:cTn id="34" dur="500"/>
                                        <p:tgtEl>
                                          <p:spTgt spid="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dissolve">
                                      <p:cBhvr>
                                        <p:cTn id="44" dur="500"/>
                                        <p:tgtEl>
                                          <p:spTgt spid="30"/>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par>
                          <p:cTn id="51" fill="hold">
                            <p:stCondLst>
                              <p:cond delay="4500"/>
                            </p:stCondLst>
                            <p:childTnLst>
                              <p:par>
                                <p:cTn id="52" presetID="9" presetClass="entr" presetSubtype="0"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dissolv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 grpId="0" bldLvl="0" animBg="1"/>
      <p:bldP spid="15" grpId="0" bldLvl="0" animBg="1"/>
      <p:bldP spid="2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矩形 1"/>
          <p:cNvSpPr>
            <a:spLocks noChangeArrowheads="1"/>
          </p:cNvSpPr>
          <p:nvPr/>
        </p:nvSpPr>
        <p:spPr bwMode="auto">
          <a:xfrm>
            <a:off x="146050" y="484188"/>
            <a:ext cx="8997950" cy="4486275"/>
          </a:xfrm>
          <a:prstGeom prst="rect">
            <a:avLst/>
          </a:prstGeom>
          <a:noFill/>
          <a:ln w="9525">
            <a:noFill/>
            <a:miter lim="800000"/>
            <a:headEnd/>
            <a:tailEnd/>
          </a:ln>
        </p:spPr>
        <p:txBody>
          <a:bodyPr>
            <a:spAutoFit/>
          </a:bodyPr>
          <a:lstStyle/>
          <a:p>
            <a:pPr indent="355600"/>
            <a:r>
              <a:rPr lang="zh-CN" altLang="en-US" sz="1800"/>
              <a:t>（一）疗效</a:t>
            </a:r>
          </a:p>
          <a:p>
            <a:pPr indent="355600"/>
            <a:r>
              <a:rPr lang="zh-CN" altLang="en-US" sz="1800"/>
              <a:t>      失语症患者的言语障碍在最初几个月有一定程度的自然恢复能力，其病理基础主要是，未损伤的部分大脑在局部大脑损伤后获得功能。</a:t>
            </a:r>
          </a:p>
          <a:p>
            <a:pPr indent="355600"/>
            <a:r>
              <a:rPr lang="zh-CN" altLang="en-US" sz="1800"/>
              <a:t>（二）预后</a:t>
            </a:r>
          </a:p>
          <a:p>
            <a:pPr indent="355600"/>
            <a:r>
              <a:rPr lang="zh-CN" altLang="en-US" sz="1800"/>
              <a:t>对失语症的预后，一般与原发病的预后一致，根据现有的资料显示，有影响的因素主要有：</a:t>
            </a:r>
          </a:p>
          <a:p>
            <a:pPr indent="355600"/>
            <a:r>
              <a:rPr lang="en-US" altLang="zh-CN" sz="1800"/>
              <a:t>1.</a:t>
            </a:r>
            <a:r>
              <a:rPr lang="zh-CN" altLang="en-US" sz="1800"/>
              <a:t>康复介入时间</a:t>
            </a:r>
          </a:p>
          <a:p>
            <a:pPr indent="355600"/>
            <a:r>
              <a:rPr lang="en-US" altLang="zh-CN" sz="1800"/>
              <a:t>2 .</a:t>
            </a:r>
            <a:r>
              <a:rPr lang="zh-CN" altLang="en-US" sz="1800"/>
              <a:t>病因与病灶部位  </a:t>
            </a:r>
          </a:p>
          <a:p>
            <a:pPr indent="355600"/>
            <a:r>
              <a:rPr lang="en-US" altLang="zh-CN" sz="1800"/>
              <a:t>3 .</a:t>
            </a:r>
            <a:r>
              <a:rPr lang="zh-CN" altLang="en-US" sz="1800"/>
              <a:t>发病年龄</a:t>
            </a:r>
          </a:p>
          <a:p>
            <a:pPr indent="355600"/>
            <a:r>
              <a:rPr lang="en-US" altLang="zh-CN" sz="1800"/>
              <a:t>4 .</a:t>
            </a:r>
            <a:r>
              <a:rPr lang="zh-CN" altLang="en-US" sz="1800"/>
              <a:t>文化程度</a:t>
            </a:r>
          </a:p>
          <a:p>
            <a:pPr indent="355600"/>
            <a:r>
              <a:rPr lang="en-US" altLang="zh-CN" sz="1800"/>
              <a:t>5 .</a:t>
            </a:r>
            <a:r>
              <a:rPr lang="zh-CN" altLang="en-US" sz="1800"/>
              <a:t>利手</a:t>
            </a:r>
          </a:p>
          <a:p>
            <a:pPr indent="355600"/>
            <a:r>
              <a:rPr lang="en-US" altLang="zh-CN" sz="1800"/>
              <a:t>6 .</a:t>
            </a:r>
            <a:r>
              <a:rPr lang="zh-CN" altLang="en-US" sz="1800"/>
              <a:t>失语症的类型及严重程度</a:t>
            </a:r>
          </a:p>
          <a:p>
            <a:pPr indent="355600"/>
            <a:r>
              <a:rPr lang="en-US" altLang="zh-CN" sz="1800"/>
              <a:t>7 .</a:t>
            </a:r>
            <a:r>
              <a:rPr lang="zh-CN" altLang="en-US" sz="1800"/>
              <a:t>是否有合并症</a:t>
            </a:r>
          </a:p>
          <a:p>
            <a:pPr indent="355600"/>
            <a:r>
              <a:rPr lang="en-US" altLang="zh-CN" sz="1800"/>
              <a:t>8 .</a:t>
            </a:r>
            <a:r>
              <a:rPr lang="zh-CN" altLang="en-US" sz="1800"/>
              <a:t>障碍种类</a:t>
            </a:r>
          </a:p>
          <a:p>
            <a:pPr indent="355600"/>
            <a:r>
              <a:rPr lang="en-US" altLang="zh-CN" sz="1800"/>
              <a:t>9. </a:t>
            </a:r>
            <a:r>
              <a:rPr lang="zh-CN" altLang="en-US" sz="1800"/>
              <a:t>性格</a:t>
            </a:r>
          </a:p>
          <a:p>
            <a:pPr indent="355600"/>
            <a:r>
              <a:rPr lang="en-US" altLang="zh-CN" sz="1800"/>
              <a:t>10 .</a:t>
            </a:r>
            <a:r>
              <a:rPr lang="zh-CN" altLang="en-US" sz="1800"/>
              <a:t>其他因素</a:t>
            </a:r>
          </a:p>
        </p:txBody>
      </p:sp>
      <p:grpSp>
        <p:nvGrpSpPr>
          <p:cNvPr id="13" name="组合 12"/>
          <p:cNvGrpSpPr>
            <a:grpSpLocks/>
          </p:cNvGrpSpPr>
          <p:nvPr/>
        </p:nvGrpSpPr>
        <p:grpSpPr bwMode="auto">
          <a:xfrm>
            <a:off x="122238" y="77788"/>
            <a:ext cx="8342312" cy="396875"/>
            <a:chOff x="162802" y="93745"/>
            <a:chExt cx="11122990" cy="585994"/>
          </a:xfrm>
        </p:grpSpPr>
        <p:sp>
          <p:nvSpPr>
            <p:cNvPr id="61443"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三、失语症康复治疗的预后</a:t>
              </a:r>
            </a:p>
          </p:txBody>
        </p:sp>
        <p:grpSp>
          <p:nvGrpSpPr>
            <p:cNvPr id="6144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144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97282"/>
                                        </p:tgtEl>
                                        <p:attrNameLst>
                                          <p:attrName>style.visibility</p:attrName>
                                        </p:attrNameLst>
                                      </p:cBhvr>
                                      <p:to>
                                        <p:strVal val="visible"/>
                                      </p:to>
                                    </p:set>
                                    <p:animEffect transition="in" filter="wipe(up)">
                                      <p:cBhvr>
                                        <p:cTn id="13" dur="700"/>
                                        <p:tgtEl>
                                          <p:spTgt spid="97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矩形 1"/>
          <p:cNvSpPr>
            <a:spLocks noChangeArrowheads="1"/>
          </p:cNvSpPr>
          <p:nvPr/>
        </p:nvSpPr>
        <p:spPr bwMode="auto">
          <a:xfrm>
            <a:off x="146050" y="484188"/>
            <a:ext cx="8997950" cy="3444875"/>
          </a:xfrm>
          <a:prstGeom prst="rect">
            <a:avLst/>
          </a:prstGeom>
          <a:noFill/>
          <a:ln w="9525">
            <a:noFill/>
            <a:miter lim="800000"/>
            <a:headEnd/>
            <a:tailEnd/>
          </a:ln>
        </p:spPr>
        <p:txBody>
          <a:bodyPr>
            <a:spAutoFit/>
          </a:bodyPr>
          <a:lstStyle/>
          <a:p>
            <a:pPr indent="355600"/>
            <a:r>
              <a:rPr lang="zh-CN" altLang="en-US"/>
              <a:t>（一）刺激促通法</a:t>
            </a:r>
          </a:p>
          <a:p>
            <a:pPr indent="355600"/>
            <a:r>
              <a:rPr lang="en-US" altLang="zh-CN"/>
              <a:t>1.Schuell</a:t>
            </a:r>
            <a:r>
              <a:rPr lang="zh-CN" altLang="en-US"/>
              <a:t>刺激疗法</a:t>
            </a:r>
          </a:p>
          <a:p>
            <a:pPr indent="355600"/>
            <a:r>
              <a:rPr lang="en-US" altLang="zh-CN"/>
              <a:t>(1) Schuell</a:t>
            </a:r>
            <a:r>
              <a:rPr lang="zh-CN" altLang="en-US"/>
              <a:t>刺激疗法的原理是各种失语症治疗方法的基础，其原理很多，最主要的就是以下</a:t>
            </a:r>
            <a:r>
              <a:rPr lang="en-US" altLang="zh-CN"/>
              <a:t>6</a:t>
            </a:r>
            <a:r>
              <a:rPr lang="zh-CN" altLang="en-US"/>
              <a:t>点，也是目前临床上应用最多的方法。主要原理见表</a:t>
            </a:r>
            <a:r>
              <a:rPr lang="en-US" altLang="zh-CN"/>
              <a:t>2-6</a:t>
            </a:r>
            <a:r>
              <a:rPr lang="zh-CN" altLang="en-US"/>
              <a:t>。</a:t>
            </a:r>
          </a:p>
          <a:p>
            <a:pPr indent="355600"/>
            <a:r>
              <a:rPr lang="en-US" altLang="zh-CN"/>
              <a:t>(2)</a:t>
            </a:r>
            <a:r>
              <a:rPr lang="zh-CN" altLang="en-US"/>
              <a:t>治疗程序的设定：</a:t>
            </a:r>
          </a:p>
          <a:p>
            <a:pPr indent="355600"/>
            <a:r>
              <a:rPr lang="zh-CN" altLang="en-US"/>
              <a:t> </a:t>
            </a:r>
            <a:r>
              <a:rPr lang="en-US" altLang="zh-CN"/>
              <a:t>1)</a:t>
            </a:r>
            <a:r>
              <a:rPr lang="zh-CN" altLang="en-US"/>
              <a:t>刺激条件：①刺激标准：②刺激方式：③刺激强度：④材料选择：</a:t>
            </a:r>
          </a:p>
          <a:p>
            <a:pPr indent="355600"/>
            <a:r>
              <a:rPr lang="zh-CN" altLang="en-US"/>
              <a:t> </a:t>
            </a:r>
            <a:r>
              <a:rPr lang="en-US" altLang="zh-CN"/>
              <a:t>2)</a:t>
            </a:r>
            <a:r>
              <a:rPr lang="zh-CN" altLang="en-US"/>
              <a:t>刺激提示：①提示的前提：②提示的方式： </a:t>
            </a:r>
          </a:p>
          <a:p>
            <a:pPr indent="355600"/>
            <a:r>
              <a:rPr lang="en-US" altLang="zh-CN"/>
              <a:t>(3)</a:t>
            </a:r>
            <a:r>
              <a:rPr lang="zh-CN" altLang="en-US"/>
              <a:t>治疗课题评价</a:t>
            </a:r>
          </a:p>
          <a:p>
            <a:pPr indent="355600"/>
            <a:r>
              <a:rPr lang="en-US" altLang="zh-CN"/>
              <a:t>(4)</a:t>
            </a:r>
            <a:r>
              <a:rPr lang="zh-CN" altLang="en-US"/>
              <a:t>反馈： </a:t>
            </a:r>
          </a:p>
          <a:p>
            <a:pPr indent="355600"/>
            <a:r>
              <a:rPr lang="en-US" altLang="zh-CN"/>
              <a:t>(5)</a:t>
            </a:r>
            <a:r>
              <a:rPr lang="zh-CN" altLang="en-US"/>
              <a:t>治疗课题的选择：详见表</a:t>
            </a:r>
            <a:r>
              <a:rPr lang="en-US" altLang="zh-CN"/>
              <a:t>2-7</a:t>
            </a:r>
            <a:r>
              <a:rPr lang="zh-CN" altLang="en-US"/>
              <a:t>。</a:t>
            </a:r>
          </a:p>
          <a:p>
            <a:pPr indent="355600"/>
            <a:r>
              <a:rPr lang="zh-CN" altLang="en-US"/>
              <a:t> </a:t>
            </a:r>
          </a:p>
        </p:txBody>
      </p:sp>
      <p:grpSp>
        <p:nvGrpSpPr>
          <p:cNvPr id="13" name="组合 12"/>
          <p:cNvGrpSpPr>
            <a:grpSpLocks/>
          </p:cNvGrpSpPr>
          <p:nvPr/>
        </p:nvGrpSpPr>
        <p:grpSpPr bwMode="auto">
          <a:xfrm>
            <a:off x="122238" y="77788"/>
            <a:ext cx="8342312" cy="396875"/>
            <a:chOff x="162802" y="93745"/>
            <a:chExt cx="11122990" cy="585994"/>
          </a:xfrm>
        </p:grpSpPr>
        <p:sp>
          <p:nvSpPr>
            <p:cNvPr id="63491"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63492"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3494"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99330"/>
                                        </p:tgtEl>
                                        <p:attrNameLst>
                                          <p:attrName>style.visibility</p:attrName>
                                        </p:attrNameLst>
                                      </p:cBhvr>
                                      <p:to>
                                        <p:strVal val="visible"/>
                                      </p:to>
                                    </p:set>
                                    <p:animEffect transition="in" filter="wipe(up)">
                                      <p:cBhvr>
                                        <p:cTn id="13" dur="700"/>
                                        <p:tgtEl>
                                          <p:spTgt spid="99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矩形 1"/>
          <p:cNvSpPr>
            <a:spLocks noChangeArrowheads="1"/>
          </p:cNvSpPr>
          <p:nvPr/>
        </p:nvSpPr>
        <p:spPr bwMode="auto">
          <a:xfrm>
            <a:off x="146050" y="484188"/>
            <a:ext cx="8997950" cy="4733925"/>
          </a:xfrm>
          <a:prstGeom prst="rect">
            <a:avLst/>
          </a:prstGeom>
          <a:noFill/>
          <a:ln w="9525">
            <a:noFill/>
            <a:miter lim="800000"/>
            <a:headEnd/>
            <a:tailEnd/>
          </a:ln>
        </p:spPr>
        <p:txBody>
          <a:bodyPr>
            <a:spAutoFit/>
          </a:bodyPr>
          <a:lstStyle/>
          <a:p>
            <a:pPr indent="355600"/>
            <a:r>
              <a:rPr lang="zh-CN" altLang="en-US"/>
              <a:t>（一）刺激促通法</a:t>
            </a:r>
          </a:p>
          <a:p>
            <a:pPr indent="355600"/>
            <a:r>
              <a:rPr lang="zh-CN" altLang="en-US"/>
              <a:t> </a:t>
            </a:r>
            <a:r>
              <a:rPr lang="zh-CN" altLang="en-US" sz="1800" b="1"/>
              <a:t>表</a:t>
            </a:r>
            <a:r>
              <a:rPr lang="en-US" altLang="zh-CN" sz="1800" b="1"/>
              <a:t>2—6    Schuell</a:t>
            </a:r>
            <a:r>
              <a:rPr lang="zh-CN" altLang="en-US" sz="1800" b="1"/>
              <a:t>刺激疗法的主要原理</a:t>
            </a:r>
          </a:p>
          <a:p>
            <a:pPr indent="355600"/>
            <a:r>
              <a:rPr lang="en-US" altLang="zh-CN"/>
              <a:t>—————————————————————————————————</a:t>
            </a:r>
          </a:p>
          <a:p>
            <a:pPr indent="355600"/>
            <a:r>
              <a:rPr lang="en-US" altLang="zh-CN"/>
              <a:t>    </a:t>
            </a:r>
            <a:r>
              <a:rPr lang="zh-CN" altLang="en-US" sz="1600"/>
              <a:t>刺激原理                                                 说明</a:t>
            </a:r>
          </a:p>
          <a:p>
            <a:pPr indent="355600"/>
            <a:r>
              <a:rPr lang="en-US" altLang="zh-CN" sz="1600"/>
              <a:t>——————————————————————————————————----------------------</a:t>
            </a:r>
          </a:p>
          <a:p>
            <a:pPr indent="355600"/>
            <a:r>
              <a:rPr lang="zh-CN" altLang="en-US" sz="1600"/>
              <a:t>利用强的听觉刺激    是刺激疗法的基础，因为听觉模式在言语过程中居于首位，</a:t>
            </a:r>
          </a:p>
          <a:p>
            <a:pPr indent="355600"/>
            <a:r>
              <a:rPr lang="zh-CN" altLang="en-US" sz="1600"/>
              <a:t>                                 而且听觉模式的障碍在失语症中也很突出</a:t>
            </a:r>
          </a:p>
          <a:p>
            <a:pPr indent="355600"/>
            <a:r>
              <a:rPr lang="zh-CN" altLang="en-US" sz="1600"/>
              <a:t>适当的言语刺激       采用的刺激必须能输入大脑，因此，要根据失语症的</a:t>
            </a:r>
          </a:p>
          <a:p>
            <a:pPr indent="355600"/>
            <a:r>
              <a:rPr lang="zh-CN" altLang="en-US" sz="1600"/>
              <a:t>                                 类型和程度，选用适当的控制下的刺激，难度上要使患者感到有一定难度</a:t>
            </a:r>
          </a:p>
          <a:p>
            <a:pPr indent="355600"/>
            <a:r>
              <a:rPr lang="zh-CN" altLang="en-US" sz="1600"/>
              <a:t>                                 但尚能完成为宜</a:t>
            </a:r>
          </a:p>
          <a:p>
            <a:pPr indent="355600"/>
            <a:r>
              <a:rPr lang="zh-CN" altLang="en-US" sz="1600"/>
              <a:t>多途径的言语刺激    多途径输入，如给予听刺激的同时给予视、触、嗅等刺激（如实物）可以</a:t>
            </a:r>
          </a:p>
          <a:p>
            <a:pPr indent="355600"/>
            <a:r>
              <a:rPr lang="zh-CN" altLang="en-US" sz="1600"/>
              <a:t>                                 相互促进效果</a:t>
            </a:r>
          </a:p>
          <a:p>
            <a:pPr indent="355600"/>
            <a:r>
              <a:rPr lang="zh-CN" altLang="en-US" sz="1600"/>
              <a:t>反复利用感觉刺激    一次得不到正确反应时，反复刺激可能可以提高其反应性</a:t>
            </a:r>
          </a:p>
          <a:p>
            <a:pPr indent="355600"/>
            <a:r>
              <a:rPr lang="zh-CN" altLang="en-US" sz="1600"/>
              <a:t>刺激应引出反应        项刺激应引出一个反应，这是评价刺激是否恰当的唯一方法，它能提供重</a:t>
            </a:r>
          </a:p>
          <a:p>
            <a:pPr indent="355600"/>
            <a:r>
              <a:rPr lang="zh-CN" altLang="en-US" sz="1600"/>
              <a:t>                                 要的反馈而使治疗师能调整下一步的刺激</a:t>
            </a:r>
          </a:p>
          <a:p>
            <a:pPr indent="355600"/>
            <a:r>
              <a:rPr lang="zh-CN" altLang="en-US" sz="1600"/>
              <a:t>正确反应要强化以及矫  当患者对刺激反应正确时，要鼓励和肯定（正强化），得不到正刺激</a:t>
            </a:r>
          </a:p>
          <a:p>
            <a:pPr indent="355600"/>
            <a:r>
              <a:rPr lang="zh-CN" altLang="en-US" sz="1600"/>
              <a:t>                                     正确反应的原因多是刺激方式不当或不充分，要修正刺激</a:t>
            </a:r>
          </a:p>
          <a:p>
            <a:pPr indent="355600"/>
            <a:r>
              <a:rPr lang="en-US" altLang="zh-CN" sz="1600"/>
              <a:t>——————————————————————————————————----------------------</a:t>
            </a:r>
            <a:endParaRPr lang="zh-CN" altLang="en-US" sz="1600"/>
          </a:p>
        </p:txBody>
      </p:sp>
      <p:grpSp>
        <p:nvGrpSpPr>
          <p:cNvPr id="13" name="组合 12"/>
          <p:cNvGrpSpPr>
            <a:grpSpLocks/>
          </p:cNvGrpSpPr>
          <p:nvPr/>
        </p:nvGrpSpPr>
        <p:grpSpPr bwMode="auto">
          <a:xfrm>
            <a:off x="122238" y="77788"/>
            <a:ext cx="8342312" cy="396875"/>
            <a:chOff x="162802" y="93745"/>
            <a:chExt cx="11122990" cy="585994"/>
          </a:xfrm>
        </p:grpSpPr>
        <p:sp>
          <p:nvSpPr>
            <p:cNvPr id="65539"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65540"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5542"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1378"/>
                                        </p:tgtEl>
                                        <p:attrNameLst>
                                          <p:attrName>style.visibility</p:attrName>
                                        </p:attrNameLst>
                                      </p:cBhvr>
                                      <p:to>
                                        <p:strVal val="visible"/>
                                      </p:to>
                                    </p:set>
                                    <p:animEffect transition="in" filter="wipe(up)">
                                      <p:cBhvr>
                                        <p:cTn id="13" dur="700"/>
                                        <p:tgtEl>
                                          <p:spTgt spid="1013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矩形 1"/>
          <p:cNvSpPr>
            <a:spLocks noChangeArrowheads="1"/>
          </p:cNvSpPr>
          <p:nvPr/>
        </p:nvSpPr>
        <p:spPr bwMode="auto">
          <a:xfrm>
            <a:off x="0" y="422275"/>
            <a:ext cx="8997950" cy="3575050"/>
          </a:xfrm>
          <a:prstGeom prst="rect">
            <a:avLst/>
          </a:prstGeom>
          <a:noFill/>
          <a:ln w="9525">
            <a:noFill/>
            <a:miter lim="800000"/>
            <a:headEnd/>
            <a:tailEnd/>
          </a:ln>
        </p:spPr>
        <p:txBody>
          <a:bodyPr>
            <a:spAutoFit/>
          </a:bodyPr>
          <a:lstStyle/>
          <a:p>
            <a:pPr indent="355600"/>
            <a:r>
              <a:rPr lang="zh-CN" altLang="en-US"/>
              <a:t> </a:t>
            </a:r>
            <a:r>
              <a:rPr lang="zh-CN" altLang="en-US" sz="1600"/>
              <a:t>要充分依据不同类型的失语症患者功能障碍不同，选择不同的言语训练课题，详见表</a:t>
            </a:r>
            <a:r>
              <a:rPr lang="en-US" altLang="zh-CN" sz="1600"/>
              <a:t>2-8</a:t>
            </a:r>
            <a:r>
              <a:rPr lang="zh-CN" altLang="en-US" sz="1600"/>
              <a:t>。</a:t>
            </a:r>
          </a:p>
          <a:p>
            <a:pPr indent="355600"/>
            <a:r>
              <a:rPr lang="zh-CN" altLang="en-US" sz="1600" b="1"/>
              <a:t>                               表</a:t>
            </a:r>
            <a:r>
              <a:rPr lang="en-US" altLang="zh-CN" sz="1600" b="1"/>
              <a:t>2-8</a:t>
            </a:r>
            <a:r>
              <a:rPr lang="zh-CN" altLang="en-US" sz="1600" b="1"/>
              <a:t>不同类型失语症的重点训练课题</a:t>
            </a:r>
          </a:p>
          <a:p>
            <a:pPr indent="355600"/>
            <a:r>
              <a:rPr lang="en-US" altLang="zh-CN" sz="1600"/>
              <a:t>————————————————————————————————————</a:t>
            </a:r>
          </a:p>
          <a:p>
            <a:pPr indent="355600"/>
            <a:r>
              <a:rPr lang="en-US" altLang="zh-CN" sz="1600"/>
              <a:t>   </a:t>
            </a:r>
            <a:r>
              <a:rPr lang="zh-CN" altLang="en-US" sz="1600"/>
              <a:t>失语症类型                               训练重点</a:t>
            </a:r>
          </a:p>
          <a:p>
            <a:pPr indent="355600"/>
            <a:r>
              <a:rPr lang="en-US" altLang="zh-CN" sz="1600"/>
              <a:t>————————————————————————————————————</a:t>
            </a:r>
          </a:p>
          <a:p>
            <a:pPr indent="355600"/>
            <a:r>
              <a:rPr lang="en-US" altLang="zh-CN" sz="1600"/>
              <a:t>  Broca</a:t>
            </a:r>
            <a:r>
              <a:rPr lang="zh-CN" altLang="en-US" sz="1600"/>
              <a:t>失语                   构音训练、口语及文字表达</a:t>
            </a:r>
          </a:p>
          <a:p>
            <a:pPr indent="355600"/>
            <a:r>
              <a:rPr lang="zh-CN" altLang="en-US" sz="1600"/>
              <a:t>  </a:t>
            </a:r>
            <a:r>
              <a:rPr lang="en-US" altLang="zh-CN" sz="1600"/>
              <a:t>Wemicke</a:t>
            </a:r>
            <a:r>
              <a:rPr lang="zh-CN" altLang="en-US" sz="1600"/>
              <a:t>失语              听理解、复述、会话</a:t>
            </a:r>
          </a:p>
          <a:p>
            <a:pPr indent="355600"/>
            <a:r>
              <a:rPr lang="zh-CN" altLang="en-US" sz="1600"/>
              <a:t>  命名性失语                  口语命名、文字称呼、执行口头指令</a:t>
            </a:r>
          </a:p>
          <a:p>
            <a:pPr indent="355600"/>
            <a:r>
              <a:rPr lang="zh-CN" altLang="en-US" sz="1600"/>
              <a:t>  传导性失语                  复述、听写、看图说话</a:t>
            </a:r>
          </a:p>
          <a:p>
            <a:pPr indent="355600"/>
            <a:r>
              <a:rPr lang="zh-CN" altLang="en-US" sz="1600"/>
              <a:t>  经皮质感觉性失语        以</a:t>
            </a:r>
            <a:r>
              <a:rPr lang="en-US" altLang="zh-CN" sz="1600"/>
              <a:t>Wemicke</a:t>
            </a:r>
            <a:r>
              <a:rPr lang="zh-CN" altLang="en-US" sz="1600"/>
              <a:t>失语训练为基础</a:t>
            </a:r>
          </a:p>
          <a:p>
            <a:pPr indent="355600"/>
            <a:r>
              <a:rPr lang="zh-CN" altLang="en-US" sz="1600"/>
              <a:t>  经皮质运动性失语        以</a:t>
            </a:r>
            <a:r>
              <a:rPr lang="en-US" altLang="zh-CN" sz="1600"/>
              <a:t>Broca</a:t>
            </a:r>
            <a:r>
              <a:rPr lang="zh-CN" altLang="en-US" sz="1600"/>
              <a:t>失语训练为基础</a:t>
            </a:r>
          </a:p>
          <a:p>
            <a:pPr indent="355600"/>
            <a:r>
              <a:rPr lang="zh-CN" altLang="en-US" sz="1600"/>
              <a:t>  完全性失语                   听理解、视觉理解、口语表达、手势、交流板应用</a:t>
            </a:r>
          </a:p>
          <a:p>
            <a:pPr indent="355600"/>
            <a:r>
              <a:rPr lang="zh-CN" altLang="en-US" sz="1600"/>
              <a:t>  经皮质混合性失语        以完全性失语训练为基础</a:t>
            </a:r>
          </a:p>
          <a:p>
            <a:pPr indent="355600"/>
            <a:r>
              <a:rPr lang="en-US" altLang="zh-CN" sz="1600"/>
              <a:t>————————————————————————————————————</a:t>
            </a:r>
            <a:endParaRPr lang="zh-CN" altLang="en-US" sz="1600"/>
          </a:p>
        </p:txBody>
      </p:sp>
      <p:grpSp>
        <p:nvGrpSpPr>
          <p:cNvPr id="13" name="组合 12"/>
          <p:cNvGrpSpPr>
            <a:grpSpLocks/>
          </p:cNvGrpSpPr>
          <p:nvPr/>
        </p:nvGrpSpPr>
        <p:grpSpPr bwMode="auto">
          <a:xfrm>
            <a:off x="122238" y="77788"/>
            <a:ext cx="8342312" cy="396875"/>
            <a:chOff x="162802" y="93745"/>
            <a:chExt cx="11122990" cy="585994"/>
          </a:xfrm>
        </p:grpSpPr>
        <p:sp>
          <p:nvSpPr>
            <p:cNvPr id="67587"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67588"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7590"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7522"/>
                                        </p:tgtEl>
                                        <p:attrNameLst>
                                          <p:attrName>style.visibility</p:attrName>
                                        </p:attrNameLst>
                                      </p:cBhvr>
                                      <p:to>
                                        <p:strVal val="visible"/>
                                      </p:to>
                                    </p:set>
                                    <p:animEffect transition="in" filter="wipe(up)">
                                      <p:cBhvr>
                                        <p:cTn id="13" dur="700"/>
                                        <p:tgtEl>
                                          <p:spTgt spid="1075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矩形 1"/>
          <p:cNvSpPr>
            <a:spLocks noChangeArrowheads="1"/>
          </p:cNvSpPr>
          <p:nvPr/>
        </p:nvSpPr>
        <p:spPr bwMode="auto">
          <a:xfrm>
            <a:off x="0" y="422275"/>
            <a:ext cx="8997950" cy="4346575"/>
          </a:xfrm>
          <a:prstGeom prst="rect">
            <a:avLst/>
          </a:prstGeom>
          <a:noFill/>
          <a:ln w="9525">
            <a:noFill/>
            <a:miter lim="800000"/>
            <a:headEnd/>
            <a:tailEnd/>
          </a:ln>
        </p:spPr>
        <p:txBody>
          <a:bodyPr>
            <a:spAutoFit/>
          </a:bodyPr>
          <a:lstStyle/>
          <a:p>
            <a:pPr indent="355600"/>
            <a:r>
              <a:rPr lang="zh-CN" altLang="en-US" sz="1400"/>
              <a:t>表</a:t>
            </a:r>
            <a:r>
              <a:rPr lang="en-US" altLang="zh-CN" sz="1400"/>
              <a:t>2-7   </a:t>
            </a:r>
            <a:r>
              <a:rPr lang="zh-CN" altLang="en-US" sz="1400"/>
              <a:t>不同言语症状其严重程度的训练课题</a:t>
            </a:r>
          </a:p>
          <a:p>
            <a:pPr indent="355600"/>
            <a:r>
              <a:rPr lang="en-US" altLang="zh-CN" sz="1400"/>
              <a:t>———————————————————————————————————————---------</a:t>
            </a:r>
          </a:p>
          <a:p>
            <a:pPr indent="355600"/>
            <a:r>
              <a:rPr lang="zh-CN" altLang="en-US" sz="1400"/>
              <a:t>言语症状    程度    训练课题</a:t>
            </a:r>
          </a:p>
          <a:p>
            <a:pPr indent="355600"/>
            <a:r>
              <a:rPr lang="en-US" altLang="zh-CN" sz="1400"/>
              <a:t>———————————————————————————————————————---------</a:t>
            </a:r>
          </a:p>
          <a:p>
            <a:pPr indent="355600"/>
            <a:r>
              <a:rPr lang="zh-CN" altLang="en-US" sz="1400"/>
              <a:t>听理解      重度    听是非反应，词与画或文字的匹配</a:t>
            </a:r>
          </a:p>
          <a:p>
            <a:pPr indent="355600"/>
            <a:r>
              <a:rPr lang="zh-CN" altLang="en-US" sz="1400"/>
              <a:t>                 中度    执行口头命令，根据听短文做是非判断，正误判断</a:t>
            </a:r>
          </a:p>
          <a:p>
            <a:pPr indent="355600"/>
            <a:r>
              <a:rPr lang="zh-CN" altLang="en-US" sz="1400"/>
              <a:t>                  轻度    听文章或句子（比中度的句子短文难度加大）做判断</a:t>
            </a:r>
          </a:p>
          <a:p>
            <a:pPr indent="355600"/>
            <a:r>
              <a:rPr lang="zh-CN" altLang="en-US" sz="1400"/>
              <a:t>口语表达   重度    复述（字、词、系列语、问候语），称呼（日常用词、单音节词、动词命名）</a:t>
            </a:r>
          </a:p>
          <a:p>
            <a:pPr indent="355600"/>
            <a:r>
              <a:rPr lang="zh-CN" altLang="en-US" sz="1400"/>
              <a:t>                 中度   复述（短文），读短文，称呼，动作描述（情景画、动作说明、漫画说明）</a:t>
            </a:r>
          </a:p>
          <a:p>
            <a:pPr indent="355600"/>
            <a:r>
              <a:rPr lang="zh-CN" altLang="en-US" sz="1400"/>
              <a:t>                  轻度    描述事物、日常交流</a:t>
            </a:r>
          </a:p>
          <a:p>
            <a:pPr indent="355600"/>
            <a:r>
              <a:rPr lang="zh-CN" altLang="en-US" sz="1400"/>
              <a:t>阅读理解   重度    图和字、词匹配（日常用品、简单动作）</a:t>
            </a:r>
          </a:p>
          <a:p>
            <a:pPr indent="355600"/>
            <a:r>
              <a:rPr lang="zh-CN" altLang="en-US" sz="1400"/>
              <a:t>                  中度    执行简单的文字指令、情景画、动作、句子、文章配合，读短文回答问题</a:t>
            </a:r>
          </a:p>
          <a:p>
            <a:pPr indent="355600"/>
            <a:r>
              <a:rPr lang="zh-CN" altLang="en-US" sz="1400"/>
              <a:t>                  轻度    执行较长、较复杂的指令，读长篇文章回答问题</a:t>
            </a:r>
          </a:p>
          <a:p>
            <a:pPr indent="355600"/>
            <a:r>
              <a:rPr lang="zh-CN" altLang="en-US" sz="1400"/>
              <a:t>书写           重度    抄写和听写简单的生活用品单词、自己的姓名等</a:t>
            </a:r>
          </a:p>
          <a:p>
            <a:pPr indent="355600"/>
            <a:r>
              <a:rPr lang="zh-CN" altLang="en-US" sz="1400"/>
              <a:t>                  中度    听写其他单词或短文，书写说明</a:t>
            </a:r>
          </a:p>
          <a:p>
            <a:pPr indent="355600"/>
            <a:r>
              <a:rPr lang="zh-CN" altLang="en-US" sz="1400"/>
              <a:t>                  轻度    听写长文章，描述书写，写日记，写信件</a:t>
            </a:r>
          </a:p>
          <a:p>
            <a:pPr indent="355600"/>
            <a:r>
              <a:rPr lang="zh-CN" altLang="en-US" sz="1400"/>
              <a:t>计算           重度    简单的加减计算（一位数）</a:t>
            </a:r>
          </a:p>
          <a:p>
            <a:pPr indent="355600"/>
            <a:r>
              <a:rPr lang="zh-CN" altLang="en-US" sz="1400"/>
              <a:t>                  中度    进位加法，退位减法，简单的乘除计算</a:t>
            </a:r>
          </a:p>
          <a:p>
            <a:pPr indent="355600"/>
            <a:r>
              <a:rPr lang="zh-CN" altLang="en-US" sz="1400"/>
              <a:t>                  轻度    较复杂的加、减、乘、除计算</a:t>
            </a:r>
          </a:p>
          <a:p>
            <a:pPr indent="355600"/>
            <a:r>
              <a:rPr lang="en-US" altLang="zh-CN" sz="1400"/>
              <a:t>———————————————————————————————————————----------</a:t>
            </a:r>
            <a:endParaRPr lang="zh-CN" altLang="en-US" sz="1400"/>
          </a:p>
        </p:txBody>
      </p:sp>
      <p:grpSp>
        <p:nvGrpSpPr>
          <p:cNvPr id="13" name="组合 12"/>
          <p:cNvGrpSpPr>
            <a:grpSpLocks/>
          </p:cNvGrpSpPr>
          <p:nvPr/>
        </p:nvGrpSpPr>
        <p:grpSpPr bwMode="auto">
          <a:xfrm>
            <a:off x="122238" y="77788"/>
            <a:ext cx="8342312" cy="396875"/>
            <a:chOff x="162802" y="93745"/>
            <a:chExt cx="11122990" cy="585994"/>
          </a:xfrm>
        </p:grpSpPr>
        <p:sp>
          <p:nvSpPr>
            <p:cNvPr id="69635"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69636"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9638"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3426"/>
                                        </p:tgtEl>
                                        <p:attrNameLst>
                                          <p:attrName>style.visibility</p:attrName>
                                        </p:attrNameLst>
                                      </p:cBhvr>
                                      <p:to>
                                        <p:strVal val="visible"/>
                                      </p:to>
                                    </p:set>
                                    <p:animEffect transition="in" filter="wipe(up)">
                                      <p:cBhvr>
                                        <p:cTn id="13" dur="700"/>
                                        <p:tgtEl>
                                          <p:spTgt spid="103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矩形 1"/>
          <p:cNvSpPr>
            <a:spLocks noChangeArrowheads="1"/>
          </p:cNvSpPr>
          <p:nvPr/>
        </p:nvSpPr>
        <p:spPr bwMode="auto">
          <a:xfrm>
            <a:off x="0" y="422275"/>
            <a:ext cx="8997950" cy="3575050"/>
          </a:xfrm>
          <a:prstGeom prst="rect">
            <a:avLst/>
          </a:prstGeom>
          <a:noFill/>
          <a:ln w="9525">
            <a:noFill/>
            <a:miter lim="800000"/>
            <a:headEnd/>
            <a:tailEnd/>
          </a:ln>
        </p:spPr>
        <p:txBody>
          <a:bodyPr>
            <a:spAutoFit/>
          </a:bodyPr>
          <a:lstStyle/>
          <a:p>
            <a:pPr indent="355600"/>
            <a:r>
              <a:rPr lang="zh-CN" altLang="en-US"/>
              <a:t> </a:t>
            </a:r>
            <a:r>
              <a:rPr lang="zh-CN" altLang="en-US" sz="1600"/>
              <a:t>要充分依据不同类型的失语症患者功能障碍不同，选择不同的言语训练课题，详见表</a:t>
            </a:r>
            <a:r>
              <a:rPr lang="en-US" altLang="zh-CN" sz="1600"/>
              <a:t>2-8</a:t>
            </a:r>
            <a:r>
              <a:rPr lang="zh-CN" altLang="en-US" sz="1600"/>
              <a:t>。</a:t>
            </a:r>
          </a:p>
          <a:p>
            <a:pPr indent="355600"/>
            <a:r>
              <a:rPr lang="zh-CN" altLang="en-US" sz="1600" b="1"/>
              <a:t>                               表</a:t>
            </a:r>
            <a:r>
              <a:rPr lang="en-US" altLang="zh-CN" sz="1600" b="1"/>
              <a:t>2-8</a:t>
            </a:r>
            <a:r>
              <a:rPr lang="zh-CN" altLang="en-US" sz="1600" b="1"/>
              <a:t>不同类型失语症的重点训练课题</a:t>
            </a:r>
          </a:p>
          <a:p>
            <a:pPr indent="355600"/>
            <a:r>
              <a:rPr lang="en-US" altLang="zh-CN" sz="1600"/>
              <a:t>————————————————————————————————————</a:t>
            </a:r>
          </a:p>
          <a:p>
            <a:pPr indent="355600"/>
            <a:r>
              <a:rPr lang="en-US" altLang="zh-CN" sz="1600"/>
              <a:t>   </a:t>
            </a:r>
            <a:r>
              <a:rPr lang="zh-CN" altLang="en-US" sz="1600"/>
              <a:t>失语症类型                               训练重点</a:t>
            </a:r>
          </a:p>
          <a:p>
            <a:pPr indent="355600"/>
            <a:r>
              <a:rPr lang="en-US" altLang="zh-CN" sz="1600"/>
              <a:t>————————————————————————————————————</a:t>
            </a:r>
          </a:p>
          <a:p>
            <a:pPr indent="355600"/>
            <a:r>
              <a:rPr lang="en-US" altLang="zh-CN" sz="1600"/>
              <a:t>  Broca</a:t>
            </a:r>
            <a:r>
              <a:rPr lang="zh-CN" altLang="en-US" sz="1600"/>
              <a:t>失语                   构音训练、口语及文字表达</a:t>
            </a:r>
          </a:p>
          <a:p>
            <a:pPr indent="355600"/>
            <a:r>
              <a:rPr lang="zh-CN" altLang="en-US" sz="1600"/>
              <a:t>  </a:t>
            </a:r>
            <a:r>
              <a:rPr lang="en-US" altLang="zh-CN" sz="1600"/>
              <a:t>Wemicke</a:t>
            </a:r>
            <a:r>
              <a:rPr lang="zh-CN" altLang="en-US" sz="1600"/>
              <a:t>失语              听理解、复述、会话</a:t>
            </a:r>
          </a:p>
          <a:p>
            <a:pPr indent="355600"/>
            <a:r>
              <a:rPr lang="zh-CN" altLang="en-US" sz="1600"/>
              <a:t>  命名性失语                  口语命名、文字称呼、执行口头指令</a:t>
            </a:r>
          </a:p>
          <a:p>
            <a:pPr indent="355600"/>
            <a:r>
              <a:rPr lang="zh-CN" altLang="en-US" sz="1600"/>
              <a:t>  传导性失语                  复述、听写、看图说话</a:t>
            </a:r>
          </a:p>
          <a:p>
            <a:pPr indent="355600"/>
            <a:r>
              <a:rPr lang="zh-CN" altLang="en-US" sz="1600"/>
              <a:t>  经皮质感觉性失语        以</a:t>
            </a:r>
            <a:r>
              <a:rPr lang="en-US" altLang="zh-CN" sz="1600"/>
              <a:t>Wemicke</a:t>
            </a:r>
            <a:r>
              <a:rPr lang="zh-CN" altLang="en-US" sz="1600"/>
              <a:t>失语训练为基础</a:t>
            </a:r>
          </a:p>
          <a:p>
            <a:pPr indent="355600"/>
            <a:r>
              <a:rPr lang="zh-CN" altLang="en-US" sz="1600"/>
              <a:t>  经皮质运动性失语        以</a:t>
            </a:r>
            <a:r>
              <a:rPr lang="en-US" altLang="zh-CN" sz="1600"/>
              <a:t>Broca</a:t>
            </a:r>
            <a:r>
              <a:rPr lang="zh-CN" altLang="en-US" sz="1600"/>
              <a:t>失语训练为基础</a:t>
            </a:r>
          </a:p>
          <a:p>
            <a:pPr indent="355600"/>
            <a:r>
              <a:rPr lang="zh-CN" altLang="en-US" sz="1600"/>
              <a:t>  完全性失语                   听理解、视觉理解、口语表达、手势、交流板应用</a:t>
            </a:r>
          </a:p>
          <a:p>
            <a:pPr indent="355600"/>
            <a:r>
              <a:rPr lang="zh-CN" altLang="en-US" sz="1600"/>
              <a:t>  经皮质混合性失语        以完全性失语训练为基础</a:t>
            </a:r>
          </a:p>
          <a:p>
            <a:pPr indent="355600"/>
            <a:r>
              <a:rPr lang="en-US" altLang="zh-CN" sz="1600"/>
              <a:t>————————————————————————————————————</a:t>
            </a:r>
            <a:endParaRPr lang="zh-CN" altLang="en-US" sz="1600"/>
          </a:p>
        </p:txBody>
      </p:sp>
      <p:grpSp>
        <p:nvGrpSpPr>
          <p:cNvPr id="13" name="组合 12"/>
          <p:cNvGrpSpPr>
            <a:grpSpLocks/>
          </p:cNvGrpSpPr>
          <p:nvPr/>
        </p:nvGrpSpPr>
        <p:grpSpPr bwMode="auto">
          <a:xfrm>
            <a:off x="122238" y="77788"/>
            <a:ext cx="8342312" cy="396875"/>
            <a:chOff x="162802" y="93745"/>
            <a:chExt cx="11122990" cy="585994"/>
          </a:xfrm>
        </p:grpSpPr>
        <p:sp>
          <p:nvSpPr>
            <p:cNvPr id="71683"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7168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168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5474"/>
                                        </p:tgtEl>
                                        <p:attrNameLst>
                                          <p:attrName>style.visibility</p:attrName>
                                        </p:attrNameLst>
                                      </p:cBhvr>
                                      <p:to>
                                        <p:strVal val="visible"/>
                                      </p:to>
                                    </p:set>
                                    <p:animEffect transition="in" filter="wipe(up)">
                                      <p:cBhvr>
                                        <p:cTn id="13" dur="700"/>
                                        <p:tgtEl>
                                          <p:spTgt spid="105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矩形 1"/>
          <p:cNvSpPr>
            <a:spLocks noChangeArrowheads="1"/>
          </p:cNvSpPr>
          <p:nvPr/>
        </p:nvSpPr>
        <p:spPr bwMode="auto">
          <a:xfrm>
            <a:off x="298450" y="919163"/>
            <a:ext cx="8997950" cy="2835275"/>
          </a:xfrm>
          <a:prstGeom prst="rect">
            <a:avLst/>
          </a:prstGeom>
          <a:noFill/>
          <a:ln w="9525">
            <a:noFill/>
            <a:miter lim="800000"/>
            <a:headEnd/>
            <a:tailEnd/>
          </a:ln>
        </p:spPr>
        <p:txBody>
          <a:bodyPr>
            <a:spAutoFit/>
          </a:bodyPr>
          <a:lstStyle/>
          <a:p>
            <a:pPr indent="355600"/>
            <a:r>
              <a:rPr lang="zh-CN" altLang="en-US"/>
              <a:t> （二）实用交流能力训练</a:t>
            </a:r>
          </a:p>
          <a:p>
            <a:pPr indent="355600"/>
            <a:r>
              <a:rPr lang="zh-CN" altLang="en-US"/>
              <a:t>      实用交流能力训练的目的是使失语症患者最大限度地利用残存的交流能力（言语和非言语），和别人建立有效的沟通，促进患者日常生活交流能力的恢复，早日回归社会。在言语训练时，一定要遵循重视日用性、传递性、沟通性、和目的性（适宜性）为根本原则。</a:t>
            </a:r>
          </a:p>
          <a:p>
            <a:pPr indent="355600"/>
            <a:r>
              <a:rPr lang="en-US" altLang="zh-CN"/>
              <a:t>       1.</a:t>
            </a:r>
            <a:r>
              <a:rPr lang="zh-CN" altLang="en-US"/>
              <a:t>交流效果促进法  交流效果促进法</a:t>
            </a:r>
            <a:r>
              <a:rPr lang="en-US" altLang="zh-CN"/>
              <a:t>(promotlng aphasics communlcation effectiveness</a:t>
            </a:r>
            <a:r>
              <a:rPr lang="zh-CN" altLang="en-US"/>
              <a:t>，</a:t>
            </a:r>
            <a:r>
              <a:rPr lang="en-US" altLang="zh-CN"/>
              <a:t>PACE)</a:t>
            </a:r>
            <a:r>
              <a:rPr lang="zh-CN" altLang="en-US"/>
              <a:t>其目的是利用接近实用交流的途径来刺激患者。适用于各种类型和程度的失语症，尤其是重症失语症。此方法可以充分调动患者的残存的沟通能力，适用于小组训练和家庭训练、社区训练。</a:t>
            </a:r>
          </a:p>
        </p:txBody>
      </p:sp>
      <p:grpSp>
        <p:nvGrpSpPr>
          <p:cNvPr id="13" name="组合 12"/>
          <p:cNvGrpSpPr>
            <a:grpSpLocks/>
          </p:cNvGrpSpPr>
          <p:nvPr/>
        </p:nvGrpSpPr>
        <p:grpSpPr bwMode="auto">
          <a:xfrm>
            <a:off x="122238" y="77788"/>
            <a:ext cx="8342312" cy="396875"/>
            <a:chOff x="162802" y="93745"/>
            <a:chExt cx="11122990" cy="585994"/>
          </a:xfrm>
        </p:grpSpPr>
        <p:sp>
          <p:nvSpPr>
            <p:cNvPr id="73731"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73732"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3734"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9570"/>
                                        </p:tgtEl>
                                        <p:attrNameLst>
                                          <p:attrName>style.visibility</p:attrName>
                                        </p:attrNameLst>
                                      </p:cBhvr>
                                      <p:to>
                                        <p:strVal val="visible"/>
                                      </p:to>
                                    </p:set>
                                    <p:animEffect transition="in" filter="wipe(up)">
                                      <p:cBhvr>
                                        <p:cTn id="13" dur="700"/>
                                        <p:tgtEl>
                                          <p:spTgt spid="109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矩形 1"/>
          <p:cNvSpPr>
            <a:spLocks noChangeArrowheads="1"/>
          </p:cNvSpPr>
          <p:nvPr/>
        </p:nvSpPr>
        <p:spPr bwMode="auto">
          <a:xfrm>
            <a:off x="146050" y="533400"/>
            <a:ext cx="8997950" cy="2619375"/>
          </a:xfrm>
          <a:prstGeom prst="rect">
            <a:avLst/>
          </a:prstGeom>
          <a:noFill/>
          <a:ln w="9525">
            <a:noFill/>
            <a:miter lim="800000"/>
            <a:headEnd/>
            <a:tailEnd/>
          </a:ln>
        </p:spPr>
        <p:txBody>
          <a:bodyPr>
            <a:spAutoFit/>
          </a:bodyPr>
          <a:lstStyle/>
          <a:p>
            <a:pPr indent="355600"/>
            <a:r>
              <a:rPr lang="zh-CN" altLang="en-US"/>
              <a:t> </a:t>
            </a:r>
            <a:r>
              <a:rPr lang="en-US" altLang="zh-CN" sz="1600"/>
              <a:t>(1)</a:t>
            </a:r>
            <a:r>
              <a:rPr lang="zh-CN" altLang="en-US" sz="1600"/>
              <a:t>原则：交流效果促进法的原则见表</a:t>
            </a:r>
            <a:r>
              <a:rPr lang="en-US" altLang="zh-CN" sz="1600"/>
              <a:t>2-9</a:t>
            </a:r>
            <a:r>
              <a:rPr lang="zh-CN" altLang="en-US" sz="1600"/>
              <a:t>。</a:t>
            </a:r>
          </a:p>
          <a:p>
            <a:pPr indent="355600"/>
            <a:r>
              <a:rPr lang="zh-CN" altLang="en-US" sz="1600"/>
              <a:t>             </a:t>
            </a:r>
            <a:r>
              <a:rPr lang="zh-CN" altLang="en-US" sz="1600" b="1"/>
              <a:t>表</a:t>
            </a:r>
            <a:r>
              <a:rPr lang="en-US" altLang="zh-CN" sz="1600" b="1"/>
              <a:t>2-9</a:t>
            </a:r>
            <a:r>
              <a:rPr lang="zh-CN" altLang="en-US" sz="1600" b="1"/>
              <a:t>交流效果促进法的原则</a:t>
            </a:r>
          </a:p>
          <a:p>
            <a:pPr indent="355600"/>
            <a:r>
              <a:rPr lang="en-US" altLang="zh-CN" sz="1600"/>
              <a:t>——————————————————————————————————————</a:t>
            </a:r>
          </a:p>
          <a:p>
            <a:pPr indent="355600"/>
            <a:r>
              <a:rPr lang="en-US" altLang="zh-CN" sz="1600"/>
              <a:t>    </a:t>
            </a:r>
            <a:r>
              <a:rPr lang="zh-CN" altLang="en-US" sz="1400"/>
              <a:t>原则                               内涵</a:t>
            </a:r>
          </a:p>
          <a:p>
            <a:pPr indent="355600"/>
            <a:r>
              <a:rPr lang="en-US" altLang="zh-CN" sz="1400"/>
              <a:t>——————————————————————————————————————----------------</a:t>
            </a:r>
          </a:p>
          <a:p>
            <a:pPr indent="355600"/>
            <a:r>
              <a:rPr lang="zh-CN" altLang="en-US" sz="1400"/>
              <a:t>交换新的未知信息       表达者将对方不知的信息传递对方。利用多张信息卡，患者和治疗</a:t>
            </a:r>
          </a:p>
          <a:p>
            <a:pPr indent="355600"/>
            <a:r>
              <a:rPr lang="zh-CN" altLang="en-US" sz="1400"/>
              <a:t>                                    者随机抽卡，然后尝试将卡上信息传递给对方</a:t>
            </a:r>
          </a:p>
          <a:p>
            <a:pPr indent="355600"/>
            <a:r>
              <a:rPr lang="zh-CN" altLang="en-US" sz="1400"/>
              <a:t>自由选择交往手段        不限于口语，如书面语、手势、绘画等手段</a:t>
            </a:r>
          </a:p>
          <a:p>
            <a:pPr indent="355600"/>
            <a:r>
              <a:rPr lang="zh-CN" altLang="en-US" sz="1400"/>
              <a:t>平等分担会话责任        表达者与接收者在交流时处于同等地位，会话任务应，促进患者表达方法</a:t>
            </a:r>
          </a:p>
          <a:p>
            <a:pPr indent="355600"/>
            <a:r>
              <a:rPr lang="zh-CN" altLang="en-US" sz="1400"/>
              <a:t>功度进行反馈                修正和发展</a:t>
            </a:r>
          </a:p>
          <a:p>
            <a:pPr indent="355600"/>
            <a:r>
              <a:rPr lang="en-US" altLang="zh-CN" sz="1400"/>
              <a:t>——————————————————————————————————————------------------</a:t>
            </a:r>
            <a:endParaRPr lang="zh-CN" altLang="en-US" sz="1400"/>
          </a:p>
        </p:txBody>
      </p:sp>
      <p:grpSp>
        <p:nvGrpSpPr>
          <p:cNvPr id="13" name="组合 12"/>
          <p:cNvGrpSpPr>
            <a:grpSpLocks/>
          </p:cNvGrpSpPr>
          <p:nvPr/>
        </p:nvGrpSpPr>
        <p:grpSpPr bwMode="auto">
          <a:xfrm>
            <a:off x="122238" y="77788"/>
            <a:ext cx="8342312" cy="396875"/>
            <a:chOff x="162802" y="93745"/>
            <a:chExt cx="11122990" cy="585994"/>
          </a:xfrm>
        </p:grpSpPr>
        <p:sp>
          <p:nvSpPr>
            <p:cNvPr id="75779"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75780"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5782"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11618"/>
                                        </p:tgtEl>
                                        <p:attrNameLst>
                                          <p:attrName>style.visibility</p:attrName>
                                        </p:attrNameLst>
                                      </p:cBhvr>
                                      <p:to>
                                        <p:strVal val="visible"/>
                                      </p:to>
                                    </p:set>
                                    <p:animEffect transition="in" filter="wipe(up)">
                                      <p:cBhvr>
                                        <p:cTn id="13" dur="700"/>
                                        <p:tgtEl>
                                          <p:spTgt spid="111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2289175"/>
          </a:xfrm>
          <a:prstGeom prst="rect">
            <a:avLst/>
          </a:prstGeom>
          <a:noFill/>
          <a:ln w="9525">
            <a:noFill/>
            <a:miter lim="800000"/>
            <a:headEnd/>
            <a:tailEnd/>
          </a:ln>
        </p:spPr>
        <p:txBody>
          <a:bodyPr>
            <a:spAutoFit/>
          </a:bodyPr>
          <a:lstStyle/>
          <a:p>
            <a:pPr indent="355600"/>
            <a:r>
              <a:rPr lang="zh-CN" altLang="en-US" sz="1800"/>
              <a:t>（二）失语症的病因和发生率</a:t>
            </a:r>
          </a:p>
          <a:p>
            <a:pPr indent="355600"/>
            <a:r>
              <a:rPr lang="zh-CN" altLang="en-US" sz="1800"/>
              <a:t>    失语症常见病因有脑血管病、颅脑外伤、脑肿瘤、脑组织炎症等因素。</a:t>
            </a:r>
          </a:p>
          <a:p>
            <a:pPr indent="355600"/>
            <a:r>
              <a:rPr lang="zh-CN" altLang="en-US" sz="1800"/>
              <a:t>      关于脑卒中所致失语症的发病率，国外曾做过一些统计，</a:t>
            </a:r>
            <a:r>
              <a:rPr lang="en-US" altLang="zh-CN" sz="1800"/>
              <a:t>Brust</a:t>
            </a:r>
            <a:r>
              <a:rPr lang="zh-CN" altLang="en-US" sz="1800"/>
              <a:t>曾观察了</a:t>
            </a:r>
            <a:r>
              <a:rPr lang="en-US" altLang="zh-CN" sz="1800"/>
              <a:t>850</a:t>
            </a:r>
            <a:r>
              <a:rPr lang="zh-CN" altLang="en-US" sz="1800"/>
              <a:t>名急性期患者发现</a:t>
            </a:r>
            <a:r>
              <a:rPr lang="en-US" altLang="zh-CN" sz="1800"/>
              <a:t>21%</a:t>
            </a:r>
            <a:r>
              <a:rPr lang="zh-CN" altLang="en-US" sz="1800"/>
              <a:t>有失语症，我国的研究资料显示至少</a:t>
            </a:r>
            <a:r>
              <a:rPr lang="en-US" altLang="zh-CN" sz="1800"/>
              <a:t>1/3</a:t>
            </a:r>
            <a:r>
              <a:rPr lang="zh-CN" altLang="en-US" sz="1800"/>
              <a:t>以上的脑卒中患者可产生各种语言障碍。失语症总的表现为似乎失去语言或语言功能不能发挥的状态，应与以下障碍相鉴别：意识障碍、痴呆、运动性构音障碍及其他高级脑功能障碍等。</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sz="1800" b="1"/>
              <a:t>一、失语症的定义与病因</a:t>
            </a:r>
          </a:p>
        </p:txBody>
      </p:sp>
      <p:grpSp>
        <p:nvGrpSpPr>
          <p:cNvPr id="13" name="组合 12"/>
          <p:cNvGrpSpPr>
            <a:grpSpLocks/>
          </p:cNvGrpSpPr>
          <p:nvPr/>
        </p:nvGrpSpPr>
        <p:grpSpPr bwMode="auto">
          <a:xfrm>
            <a:off x="122238" y="77788"/>
            <a:ext cx="8342312" cy="366712"/>
            <a:chOff x="162802" y="93745"/>
            <a:chExt cx="11122990" cy="541458"/>
          </a:xfrm>
        </p:grpSpPr>
        <p:sp>
          <p:nvSpPr>
            <p:cNvPr id="22532"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dirty="0"/>
                <a:t> </a:t>
              </a:r>
            </a:p>
          </p:txBody>
        </p:sp>
        <p:grpSp>
          <p:nvGrpSpPr>
            <p:cNvPr id="22533"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2535"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矩形 1"/>
          <p:cNvSpPr>
            <a:spLocks noChangeArrowheads="1"/>
          </p:cNvSpPr>
          <p:nvPr/>
        </p:nvSpPr>
        <p:spPr bwMode="auto">
          <a:xfrm>
            <a:off x="146050" y="533400"/>
            <a:ext cx="8997950" cy="3714750"/>
          </a:xfrm>
          <a:prstGeom prst="rect">
            <a:avLst/>
          </a:prstGeom>
          <a:noFill/>
          <a:ln w="9525">
            <a:noFill/>
            <a:miter lim="800000"/>
            <a:headEnd/>
            <a:tailEnd/>
          </a:ln>
        </p:spPr>
        <p:txBody>
          <a:bodyPr>
            <a:spAutoFit/>
          </a:bodyPr>
          <a:lstStyle/>
          <a:p>
            <a:pPr indent="355600"/>
            <a:r>
              <a:rPr lang="zh-CN" altLang="en-US"/>
              <a:t> </a:t>
            </a:r>
            <a:r>
              <a:rPr lang="en-US" altLang="zh-CN"/>
              <a:t> </a:t>
            </a:r>
            <a:r>
              <a:rPr lang="en-US" altLang="zh-CN" sz="1600"/>
              <a:t>(2)</a:t>
            </a:r>
            <a:r>
              <a:rPr lang="zh-CN" altLang="en-US" sz="1600"/>
              <a:t>具体方法：将一叠图片正面扣下放在桌上，训练者与患者交替摸取，不许让对方看见自己手中图片的内容，利用各种表达方式提示（如呼名、描述语、手势等）将图片内容的相关信息传递给对方。双方通过询问、猜测、重复确认、反复质问等方式，进行听理解和语言描述的适当反馈。</a:t>
            </a:r>
          </a:p>
          <a:p>
            <a:pPr indent="355600"/>
            <a:r>
              <a:rPr lang="en-US" altLang="zh-CN" sz="1600"/>
              <a:t>(3)</a:t>
            </a:r>
            <a:r>
              <a:rPr lang="zh-CN" altLang="en-US" sz="1600"/>
              <a:t>评价：交流效果的评价见表</a:t>
            </a:r>
            <a:r>
              <a:rPr lang="en-US" altLang="zh-CN" sz="1600"/>
              <a:t>2—10</a:t>
            </a:r>
            <a:r>
              <a:rPr lang="zh-CN" altLang="en-US" sz="1600"/>
              <a:t>。</a:t>
            </a:r>
          </a:p>
          <a:p>
            <a:pPr indent="355600"/>
            <a:r>
              <a:rPr lang="zh-CN" altLang="en-US" sz="1600" b="1"/>
              <a:t>                                         表</a:t>
            </a:r>
            <a:r>
              <a:rPr lang="en-US" altLang="zh-CN" sz="1600" b="1"/>
              <a:t>2-10   </a:t>
            </a:r>
            <a:r>
              <a:rPr lang="zh-CN" altLang="en-US" sz="1600" b="1"/>
              <a:t>交流效果的评价</a:t>
            </a:r>
          </a:p>
          <a:p>
            <a:pPr indent="355600"/>
            <a:r>
              <a:rPr lang="en-US" altLang="zh-CN" sz="1400"/>
              <a:t>——————————————————————————————————————</a:t>
            </a:r>
          </a:p>
          <a:p>
            <a:pPr indent="355600"/>
            <a:r>
              <a:rPr lang="en-US" altLang="zh-CN" sz="1400"/>
              <a:t>                      </a:t>
            </a:r>
            <a:r>
              <a:rPr lang="zh-CN" altLang="en-US" sz="1400"/>
              <a:t>评价分                               内容</a:t>
            </a:r>
          </a:p>
          <a:p>
            <a:pPr indent="355600"/>
            <a:r>
              <a:rPr lang="en-US" altLang="zh-CN" sz="1400"/>
              <a:t>——————————————————————————————————————</a:t>
            </a:r>
          </a:p>
          <a:p>
            <a:pPr indent="355600"/>
            <a:r>
              <a:rPr lang="en-US" altLang="zh-CN" sz="1400"/>
              <a:t>                      5    </a:t>
            </a:r>
            <a:r>
              <a:rPr lang="zh-CN" altLang="en-US" sz="1400"/>
              <a:t>首次即将信息传递成功</a:t>
            </a:r>
          </a:p>
          <a:p>
            <a:pPr indent="355600"/>
            <a:r>
              <a:rPr lang="zh-CN" altLang="en-US" sz="1400"/>
              <a:t>                      </a:t>
            </a:r>
            <a:r>
              <a:rPr lang="en-US" altLang="zh-CN" sz="1400"/>
              <a:t>4    </a:t>
            </a:r>
            <a:r>
              <a:rPr lang="zh-CN" altLang="en-US" sz="1400"/>
              <a:t>首次传递信息未能令接受者理解，再次传递获得成功</a:t>
            </a:r>
          </a:p>
          <a:p>
            <a:pPr indent="355600"/>
            <a:r>
              <a:rPr lang="zh-CN" altLang="en-US" sz="1400"/>
              <a:t>                      </a:t>
            </a:r>
            <a:r>
              <a:rPr lang="en-US" altLang="zh-CN" sz="1400"/>
              <a:t>3    </a:t>
            </a:r>
            <a:r>
              <a:rPr lang="zh-CN" altLang="en-US" sz="1400"/>
              <a:t>通过多次发问或借助手势、书写等代偿手段将信息传递成功</a:t>
            </a:r>
          </a:p>
          <a:p>
            <a:pPr indent="355600"/>
            <a:r>
              <a:rPr lang="zh-CN" altLang="en-US" sz="1400"/>
              <a:t>                      </a:t>
            </a:r>
            <a:r>
              <a:rPr lang="en-US" altLang="zh-CN" sz="1400"/>
              <a:t>2    </a:t>
            </a:r>
            <a:r>
              <a:rPr lang="zh-CN" altLang="en-US" sz="1400"/>
              <a:t>通过多种发问等方法，可将不完整的信息传递出来</a:t>
            </a:r>
          </a:p>
          <a:p>
            <a:pPr indent="355600"/>
            <a:r>
              <a:rPr lang="zh-CN" altLang="en-US" sz="1400"/>
              <a:t>                      </a:t>
            </a:r>
            <a:r>
              <a:rPr lang="en-US" altLang="zh-CN" sz="1400"/>
              <a:t>1    </a:t>
            </a:r>
            <a:r>
              <a:rPr lang="zh-CN" altLang="en-US" sz="1400"/>
              <a:t>虽经多方努力，但信息传递仍完全错误</a:t>
            </a:r>
          </a:p>
          <a:p>
            <a:pPr indent="355600"/>
            <a:r>
              <a:rPr lang="zh-CN" altLang="en-US" sz="1400"/>
              <a:t>                      </a:t>
            </a:r>
            <a:r>
              <a:rPr lang="en-US" altLang="zh-CN" sz="1400"/>
              <a:t>0    </a:t>
            </a:r>
            <a:r>
              <a:rPr lang="zh-CN" altLang="en-US" sz="1400"/>
              <a:t>不能传递信息</a:t>
            </a:r>
          </a:p>
          <a:p>
            <a:pPr indent="355600"/>
            <a:r>
              <a:rPr lang="zh-CN" altLang="en-US" sz="1400"/>
              <a:t>                      </a:t>
            </a:r>
            <a:r>
              <a:rPr lang="en-US" altLang="zh-CN" sz="1400"/>
              <a:t>U    </a:t>
            </a:r>
            <a:r>
              <a:rPr lang="zh-CN" altLang="en-US" sz="1400"/>
              <a:t>评价不能</a:t>
            </a:r>
          </a:p>
          <a:p>
            <a:pPr indent="355600"/>
            <a:r>
              <a:rPr lang="en-US" altLang="zh-CN" sz="1400"/>
              <a:t>——————————————————————————————————————</a:t>
            </a:r>
            <a:endParaRPr lang="zh-CN" altLang="en-US" sz="1400"/>
          </a:p>
        </p:txBody>
      </p:sp>
      <p:grpSp>
        <p:nvGrpSpPr>
          <p:cNvPr id="13" name="组合 12"/>
          <p:cNvGrpSpPr>
            <a:grpSpLocks/>
          </p:cNvGrpSpPr>
          <p:nvPr/>
        </p:nvGrpSpPr>
        <p:grpSpPr bwMode="auto">
          <a:xfrm>
            <a:off x="122238" y="77788"/>
            <a:ext cx="8342312" cy="396875"/>
            <a:chOff x="162802" y="93745"/>
            <a:chExt cx="11122990" cy="585994"/>
          </a:xfrm>
        </p:grpSpPr>
        <p:sp>
          <p:nvSpPr>
            <p:cNvPr id="77827" name="文本框 24"/>
            <p:cNvSpPr txBox="1">
              <a:spLocks noChangeArrowheads="1"/>
            </p:cNvSpPr>
            <p:nvPr/>
          </p:nvSpPr>
          <p:spPr bwMode="auto">
            <a:xfrm>
              <a:off x="924796" y="93745"/>
              <a:ext cx="10360996" cy="585994"/>
            </a:xfrm>
            <a:prstGeom prst="rect">
              <a:avLst/>
            </a:prstGeom>
            <a:noFill/>
            <a:ln w="9525">
              <a:noFill/>
              <a:miter lim="800000"/>
              <a:headEnd/>
              <a:tailEnd/>
            </a:ln>
          </p:spPr>
          <p:txBody>
            <a:bodyPr>
              <a:spAutoFit/>
            </a:bodyPr>
            <a:lstStyle/>
            <a:p>
              <a:r>
                <a:rPr lang="zh-CN" altLang="en-US" b="1"/>
                <a:t>四、失语症康复治疗的方法</a:t>
              </a:r>
            </a:p>
          </p:txBody>
        </p:sp>
        <p:grpSp>
          <p:nvGrpSpPr>
            <p:cNvPr id="77828"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7830"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13666"/>
                                        </p:tgtEl>
                                        <p:attrNameLst>
                                          <p:attrName>style.visibility</p:attrName>
                                        </p:attrNameLst>
                                      </p:cBhvr>
                                      <p:to>
                                        <p:strVal val="visible"/>
                                      </p:to>
                                    </p:set>
                                    <p:animEffect transition="in" filter="wipe(up)">
                                      <p:cBhvr>
                                        <p:cTn id="13" dur="700"/>
                                        <p:tgtEl>
                                          <p:spTgt spid="113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184" b="995"/>
          <a:stretch>
            <a:fillRect/>
          </a:stretch>
        </p:blipFill>
        <p:spPr bwMode="auto">
          <a:xfrm>
            <a:off x="42863" y="276225"/>
            <a:ext cx="3487737" cy="4862513"/>
          </a:xfrm>
          <a:prstGeom prst="rect">
            <a:avLst/>
          </a:prstGeom>
          <a:noFill/>
          <a:ln w="9525">
            <a:noFill/>
            <a:miter lim="800000"/>
            <a:headEnd/>
            <a:tailEnd/>
          </a:ln>
        </p:spPr>
      </p:pic>
      <p:sp>
        <p:nvSpPr>
          <p:cNvPr id="3" name="文本框 2"/>
          <p:cNvSpPr txBox="1"/>
          <p:nvPr/>
        </p:nvSpPr>
        <p:spPr>
          <a:xfrm>
            <a:off x="3457575" y="1909763"/>
            <a:ext cx="4703763" cy="1322387"/>
          </a:xfrm>
          <a:prstGeom prst="rect">
            <a:avLst/>
          </a:prstGeom>
          <a:noFill/>
        </p:spPr>
        <p:txBody>
          <a:bodyPr>
            <a:spAutoFit/>
          </a:bodyPr>
          <a:lstStyle/>
          <a:p>
            <a:pPr fontAlgn="auto">
              <a:spcBef>
                <a:spcPts val="0"/>
              </a:spcBef>
              <a:spcAft>
                <a:spcPts val="0"/>
              </a:spcAft>
              <a:defRPr/>
            </a:pPr>
            <a:r>
              <a:rPr lang="zh-CN" altLang="en-US" sz="800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谢谢观看</a:t>
            </a: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sz="1800">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sz="1800">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sz="1800">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sz="1800">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872038" y="-62547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083425" y="3111500"/>
            <a:ext cx="981075" cy="889000"/>
          </a:xfrm>
          <a:prstGeom prst="rect">
            <a:avLst/>
          </a:prstGeom>
          <a:noFill/>
          <a:ln w="9525">
            <a:noFill/>
            <a:miter lim="800000"/>
            <a:headEnd/>
            <a:tailEnd/>
          </a:ln>
        </p:spPr>
      </p:pic>
    </p:spTree>
  </p:cSld>
  <p:clrMapOvr>
    <a:masterClrMapping/>
  </p:clrMapOvr>
  <p:transition advTm="636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65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15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2289175"/>
          </a:xfrm>
          <a:prstGeom prst="rect">
            <a:avLst/>
          </a:prstGeom>
          <a:noFill/>
          <a:ln w="9525">
            <a:noFill/>
            <a:miter lim="800000"/>
            <a:headEnd/>
            <a:tailEnd/>
          </a:ln>
        </p:spPr>
        <p:txBody>
          <a:bodyPr>
            <a:spAutoFit/>
          </a:bodyPr>
          <a:lstStyle/>
          <a:p>
            <a:pPr indent="355600"/>
            <a:r>
              <a:rPr lang="zh-CN" altLang="en-US" sz="1800"/>
              <a:t>（二）失语症的病因和发生率</a:t>
            </a:r>
          </a:p>
          <a:p>
            <a:pPr indent="355600"/>
            <a:r>
              <a:rPr lang="zh-CN" altLang="en-US" sz="1800"/>
              <a:t>    失语症常见病因有脑血管病、颅脑外伤、脑肿瘤、脑组织炎症等因素。</a:t>
            </a:r>
          </a:p>
          <a:p>
            <a:pPr indent="355600"/>
            <a:r>
              <a:rPr lang="zh-CN" altLang="en-US" sz="1800"/>
              <a:t>      关于脑卒中所致失语症的发病率，国外曾做过一些统计，</a:t>
            </a:r>
            <a:r>
              <a:rPr lang="en-US" altLang="zh-CN" sz="1800"/>
              <a:t>Brust</a:t>
            </a:r>
            <a:r>
              <a:rPr lang="zh-CN" altLang="en-US" sz="1800"/>
              <a:t>曾观察了</a:t>
            </a:r>
            <a:r>
              <a:rPr lang="en-US" altLang="zh-CN" sz="1800"/>
              <a:t>850</a:t>
            </a:r>
            <a:r>
              <a:rPr lang="zh-CN" altLang="en-US" sz="1800"/>
              <a:t>名急性期患者发现</a:t>
            </a:r>
            <a:r>
              <a:rPr lang="en-US" altLang="zh-CN" sz="1800"/>
              <a:t>21%</a:t>
            </a:r>
            <a:r>
              <a:rPr lang="zh-CN" altLang="en-US" sz="1800"/>
              <a:t>有失语症，我国的研究资料显示至少</a:t>
            </a:r>
            <a:r>
              <a:rPr lang="en-US" altLang="zh-CN" sz="1800"/>
              <a:t>1/3</a:t>
            </a:r>
            <a:r>
              <a:rPr lang="zh-CN" altLang="en-US" sz="1800"/>
              <a:t>以上的脑卒中患者可产生各种语言障碍。失语症总的表现为似乎失去语言或语言功能不能发挥的状态，应与以下障碍相鉴别：意识障碍、痴呆、运动性构音障碍及其他高级脑功能障碍等。</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sz="1800" b="1"/>
              <a:t>一、失语症的定义与病因</a:t>
            </a:r>
          </a:p>
        </p:txBody>
      </p:sp>
      <p:grpSp>
        <p:nvGrpSpPr>
          <p:cNvPr id="13" name="组合 12"/>
          <p:cNvGrpSpPr>
            <a:grpSpLocks/>
          </p:cNvGrpSpPr>
          <p:nvPr/>
        </p:nvGrpSpPr>
        <p:grpSpPr bwMode="auto">
          <a:xfrm>
            <a:off x="122238" y="77788"/>
            <a:ext cx="8342312" cy="366712"/>
            <a:chOff x="162802" y="93745"/>
            <a:chExt cx="11122990" cy="541458"/>
          </a:xfrm>
        </p:grpSpPr>
        <p:sp>
          <p:nvSpPr>
            <p:cNvPr id="24580"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a:t> </a:t>
              </a:r>
              <a:r>
                <a:rPr lang="zh-CN" altLang="en-US" sz="1800" b="1"/>
                <a:t>第一节  失语症概述</a:t>
              </a:r>
              <a:r>
                <a:rPr lang="zh-CN" altLang="en-US" sz="1800"/>
                <a:t> </a:t>
              </a:r>
            </a:p>
          </p:txBody>
        </p:sp>
        <p:grpSp>
          <p:nvGrpSpPr>
            <p:cNvPr id="24581"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4583"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a:grpSpLocks/>
          </p:cNvGrpSpPr>
          <p:nvPr/>
        </p:nvGrpSpPr>
        <p:grpSpPr bwMode="auto">
          <a:xfrm>
            <a:off x="3346450" y="1539875"/>
            <a:ext cx="1201738" cy="1200150"/>
            <a:chOff x="4279138" y="2281238"/>
            <a:chExt cx="1780310" cy="1778000"/>
          </a:xfrm>
        </p:grpSpPr>
        <p:sp>
          <p:nvSpPr>
            <p:cNvPr id="8" name="对角圆角矩形 7"/>
            <p:cNvSpPr/>
            <p:nvPr/>
          </p:nvSpPr>
          <p:spPr>
            <a:xfrm flipH="1">
              <a:off x="4279138" y="2281238"/>
              <a:ext cx="1780310" cy="1778000"/>
            </a:xfrm>
            <a:prstGeom prst="round2Diag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26654" name="文本框 1"/>
            <p:cNvSpPr txBox="1">
              <a:spLocks noChangeArrowheads="1"/>
            </p:cNvSpPr>
            <p:nvPr/>
          </p:nvSpPr>
          <p:spPr bwMode="auto">
            <a:xfrm>
              <a:off x="4801237" y="2662238"/>
              <a:ext cx="736113"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1</a:t>
              </a:r>
            </a:p>
          </p:txBody>
        </p:sp>
      </p:grpSp>
      <p:grpSp>
        <p:nvGrpSpPr>
          <p:cNvPr id="3" name="组合 2"/>
          <p:cNvGrpSpPr>
            <a:grpSpLocks/>
          </p:cNvGrpSpPr>
          <p:nvPr/>
        </p:nvGrpSpPr>
        <p:grpSpPr bwMode="auto">
          <a:xfrm>
            <a:off x="4616450" y="1530350"/>
            <a:ext cx="1200150" cy="1200150"/>
            <a:chOff x="6132513" y="2281238"/>
            <a:chExt cx="1778000" cy="1778000"/>
          </a:xfrm>
        </p:grpSpPr>
        <p:sp>
          <p:nvSpPr>
            <p:cNvPr id="4" name="对角圆角矩形 3"/>
            <p:cNvSpPr/>
            <p:nvPr/>
          </p:nvSpPr>
          <p:spPr>
            <a:xfrm>
              <a:off x="6132513" y="2281238"/>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26652" name="文本框 12"/>
            <p:cNvSpPr txBox="1">
              <a:spLocks noChangeArrowheads="1"/>
            </p:cNvSpPr>
            <p:nvPr/>
          </p:nvSpPr>
          <p:spPr bwMode="auto">
            <a:xfrm>
              <a:off x="6654624" y="2662238"/>
              <a:ext cx="736130"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3</a:t>
              </a:r>
            </a:p>
          </p:txBody>
        </p:sp>
      </p:grpSp>
      <p:grpSp>
        <p:nvGrpSpPr>
          <p:cNvPr id="30" name="组合 29"/>
          <p:cNvGrpSpPr>
            <a:grpSpLocks/>
          </p:cNvGrpSpPr>
          <p:nvPr/>
        </p:nvGrpSpPr>
        <p:grpSpPr bwMode="auto">
          <a:xfrm>
            <a:off x="3348038" y="2798763"/>
            <a:ext cx="1200150" cy="1200150"/>
            <a:chOff x="4281488" y="4144963"/>
            <a:chExt cx="1778000" cy="1778000"/>
          </a:xfrm>
        </p:grpSpPr>
        <p:sp>
          <p:nvSpPr>
            <p:cNvPr id="5" name="对角圆角矩形 4"/>
            <p:cNvSpPr/>
            <p:nvPr/>
          </p:nvSpPr>
          <p:spPr>
            <a:xfrm rot="10800000">
              <a:off x="4281488" y="4144963"/>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26650" name="文本框 13"/>
            <p:cNvSpPr txBox="1">
              <a:spLocks noChangeArrowheads="1"/>
            </p:cNvSpPr>
            <p:nvPr/>
          </p:nvSpPr>
          <p:spPr bwMode="auto">
            <a:xfrm>
              <a:off x="4803599" y="4525963"/>
              <a:ext cx="736129"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2</a:t>
              </a:r>
            </a:p>
          </p:txBody>
        </p:sp>
      </p:grpSp>
      <p:grpSp>
        <p:nvGrpSpPr>
          <p:cNvPr id="31" name="组合 30"/>
          <p:cNvGrpSpPr>
            <a:grpSpLocks/>
          </p:cNvGrpSpPr>
          <p:nvPr/>
        </p:nvGrpSpPr>
        <p:grpSpPr bwMode="auto">
          <a:xfrm>
            <a:off x="4597400" y="2798763"/>
            <a:ext cx="1201738" cy="1200150"/>
            <a:chOff x="6132552" y="4144963"/>
            <a:chExt cx="1780310" cy="1778000"/>
          </a:xfrm>
        </p:grpSpPr>
        <p:sp>
          <p:nvSpPr>
            <p:cNvPr id="6" name="对角圆角矩形 5"/>
            <p:cNvSpPr/>
            <p:nvPr/>
          </p:nvSpPr>
          <p:spPr>
            <a:xfrm rot="10800000" flipH="1">
              <a:off x="6132552" y="4144963"/>
              <a:ext cx="1780310" cy="1778000"/>
            </a:xfrm>
            <a:prstGeom prst="round2Diag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latin typeface="微软雅黑" panose="020B0503020204020204" charset="-122"/>
                <a:ea typeface="微软雅黑" panose="020B0503020204020204" charset="-122"/>
              </a:endParaRPr>
            </a:p>
          </p:txBody>
        </p:sp>
        <p:sp>
          <p:nvSpPr>
            <p:cNvPr id="26648" name="文本框 14"/>
            <p:cNvSpPr txBox="1">
              <a:spLocks noChangeArrowheads="1"/>
            </p:cNvSpPr>
            <p:nvPr/>
          </p:nvSpPr>
          <p:spPr bwMode="auto">
            <a:xfrm>
              <a:off x="6652300" y="4525963"/>
              <a:ext cx="736111" cy="1039519"/>
            </a:xfrm>
            <a:prstGeom prst="rect">
              <a:avLst/>
            </a:prstGeom>
            <a:noFill/>
            <a:ln w="9525">
              <a:noFill/>
              <a:miter lim="800000"/>
              <a:headEnd/>
              <a:tailEnd/>
            </a:ln>
          </p:spPr>
          <p:txBody>
            <a:bodyPr wrap="none">
              <a:spAutoFit/>
            </a:bodyPr>
            <a:lstStyle/>
            <a:p>
              <a:pPr algn="ctr"/>
              <a:r>
                <a:rPr lang="en-US" altLang="zh-CN" sz="4000" b="1">
                  <a:solidFill>
                    <a:schemeClr val="bg1"/>
                  </a:solidFill>
                  <a:latin typeface="微软雅黑" pitchFamily="34" charset="-122"/>
                  <a:ea typeface="微软雅黑" pitchFamily="34" charset="-122"/>
                </a:rPr>
                <a:t>4</a:t>
              </a:r>
            </a:p>
          </p:txBody>
        </p:sp>
      </p:grpSp>
      <p:grpSp>
        <p:nvGrpSpPr>
          <p:cNvPr id="16" name="组合 15"/>
          <p:cNvGrpSpPr>
            <a:grpSpLocks/>
          </p:cNvGrpSpPr>
          <p:nvPr/>
        </p:nvGrpSpPr>
        <p:grpSpPr bwMode="auto">
          <a:xfrm>
            <a:off x="957263" y="1241425"/>
            <a:ext cx="1890712" cy="1327150"/>
            <a:chOff x="8911074" y="1876425"/>
            <a:chExt cx="2801954" cy="1964332"/>
          </a:xfrm>
        </p:grpSpPr>
        <p:sp>
          <p:nvSpPr>
            <p:cNvPr id="26645" name="文本框 16"/>
            <p:cNvSpPr txBox="1">
              <a:spLocks noChangeArrowheads="1"/>
            </p:cNvSpPr>
            <p:nvPr/>
          </p:nvSpPr>
          <p:spPr bwMode="auto">
            <a:xfrm>
              <a:off x="8911074" y="1876425"/>
              <a:ext cx="2413775" cy="542777"/>
            </a:xfrm>
            <a:prstGeom prst="rect">
              <a:avLst/>
            </a:prstGeom>
            <a:noFill/>
            <a:ln w="9525">
              <a:noFill/>
              <a:miter lim="800000"/>
              <a:headEnd/>
              <a:tailEnd/>
            </a:ln>
          </p:spPr>
          <p:txBody>
            <a:bodyPr wrap="none">
              <a:spAutoFit/>
            </a:bodyPr>
            <a:lstStyle/>
            <a:p>
              <a:r>
                <a:rPr lang="zh-CN" altLang="en-US" sz="1800" b="1"/>
                <a:t>听觉理解障碍</a:t>
              </a:r>
              <a:r>
                <a:rPr lang="zh-CN" altLang="en-US" sz="1800"/>
                <a:t> </a:t>
              </a:r>
            </a:p>
          </p:txBody>
        </p:sp>
        <p:sp>
          <p:nvSpPr>
            <p:cNvPr id="26646" name="矩形 17"/>
            <p:cNvSpPr>
              <a:spLocks noChangeArrowheads="1"/>
            </p:cNvSpPr>
            <p:nvPr/>
          </p:nvSpPr>
          <p:spPr bwMode="auto">
            <a:xfrm>
              <a:off x="8911074" y="2445047"/>
              <a:ext cx="2801954" cy="1395710"/>
            </a:xfrm>
            <a:prstGeom prst="rect">
              <a:avLst/>
            </a:prstGeom>
            <a:noFill/>
            <a:ln w="9525">
              <a:noFill/>
              <a:miter lim="800000"/>
              <a:headEnd/>
              <a:tailEnd/>
            </a:ln>
          </p:spPr>
          <p:txBody>
            <a:bodyPr>
              <a:spAutoFit/>
            </a:bodyPr>
            <a:lstStyle/>
            <a:p>
              <a:r>
                <a:rPr lang="zh-CN" altLang="en-US" sz="1400"/>
                <a:t>①语义理解障碍 </a:t>
              </a:r>
            </a:p>
            <a:p>
              <a:r>
                <a:rPr lang="zh-CN" altLang="en-US" sz="1400"/>
                <a:t>②语音辨识障碍</a:t>
              </a:r>
            </a:p>
            <a:p>
              <a:r>
                <a:rPr lang="zh-CN" altLang="en-US" sz="1400"/>
                <a:t>③听觉记忆跨度和句法障碍</a:t>
              </a:r>
            </a:p>
          </p:txBody>
        </p:sp>
      </p:grpSp>
      <p:grpSp>
        <p:nvGrpSpPr>
          <p:cNvPr id="19" name="组合 18"/>
          <p:cNvGrpSpPr>
            <a:grpSpLocks/>
          </p:cNvGrpSpPr>
          <p:nvPr/>
        </p:nvGrpSpPr>
        <p:grpSpPr bwMode="auto">
          <a:xfrm>
            <a:off x="6197600" y="1539875"/>
            <a:ext cx="1892300" cy="1327150"/>
            <a:chOff x="8911074" y="1876425"/>
            <a:chExt cx="2801954" cy="1964335"/>
          </a:xfrm>
        </p:grpSpPr>
        <p:sp>
          <p:nvSpPr>
            <p:cNvPr id="26643" name="文本框 19"/>
            <p:cNvSpPr txBox="1">
              <a:spLocks noChangeArrowheads="1"/>
            </p:cNvSpPr>
            <p:nvPr/>
          </p:nvSpPr>
          <p:spPr bwMode="auto">
            <a:xfrm>
              <a:off x="8911074" y="1876425"/>
              <a:ext cx="1730066" cy="542778"/>
            </a:xfrm>
            <a:prstGeom prst="rect">
              <a:avLst/>
            </a:prstGeom>
            <a:noFill/>
            <a:ln w="9525">
              <a:noFill/>
              <a:miter lim="800000"/>
              <a:headEnd/>
              <a:tailEnd/>
            </a:ln>
          </p:spPr>
          <p:txBody>
            <a:bodyPr wrap="none">
              <a:spAutoFit/>
            </a:bodyPr>
            <a:lstStyle/>
            <a:p>
              <a:r>
                <a:rPr lang="zh-CN" altLang="en-US" sz="1800" b="1"/>
                <a:t>阅读障碍</a:t>
              </a:r>
              <a:r>
                <a:rPr lang="zh-CN" altLang="en-US" sz="1800"/>
                <a:t> </a:t>
              </a:r>
            </a:p>
          </p:txBody>
        </p:sp>
        <p:sp>
          <p:nvSpPr>
            <p:cNvPr id="26644" name="矩形 20"/>
            <p:cNvSpPr>
              <a:spLocks noChangeArrowheads="1"/>
            </p:cNvSpPr>
            <p:nvPr/>
          </p:nvSpPr>
          <p:spPr bwMode="auto">
            <a:xfrm>
              <a:off x="8911074" y="2445048"/>
              <a:ext cx="2801954" cy="1395712"/>
            </a:xfrm>
            <a:prstGeom prst="rect">
              <a:avLst/>
            </a:prstGeom>
            <a:noFill/>
            <a:ln w="9525">
              <a:noFill/>
              <a:miter lim="800000"/>
              <a:headEnd/>
              <a:tailEnd/>
            </a:ln>
          </p:spPr>
          <p:txBody>
            <a:bodyPr>
              <a:spAutoFit/>
            </a:bodyPr>
            <a:lstStyle/>
            <a:p>
              <a:r>
                <a:rPr lang="zh-CN" altLang="en-US" sz="1400"/>
                <a:t>①形、音、义失读②形、音失读③形、义失读</a:t>
              </a:r>
            </a:p>
            <a:p>
              <a:endParaRPr lang="zh-CN" altLang="en-US" sz="1400"/>
            </a:p>
          </p:txBody>
        </p:sp>
      </p:grpSp>
      <p:grpSp>
        <p:nvGrpSpPr>
          <p:cNvPr id="22" name="组合 21"/>
          <p:cNvGrpSpPr>
            <a:grpSpLocks/>
          </p:cNvGrpSpPr>
          <p:nvPr/>
        </p:nvGrpSpPr>
        <p:grpSpPr bwMode="auto">
          <a:xfrm>
            <a:off x="862013" y="2752725"/>
            <a:ext cx="1890712" cy="2390775"/>
            <a:chOff x="8911074" y="1876425"/>
            <a:chExt cx="2801954" cy="3538624"/>
          </a:xfrm>
        </p:grpSpPr>
        <p:sp>
          <p:nvSpPr>
            <p:cNvPr id="26641" name="文本框 22"/>
            <p:cNvSpPr txBox="1">
              <a:spLocks noChangeArrowheads="1"/>
            </p:cNvSpPr>
            <p:nvPr/>
          </p:nvSpPr>
          <p:spPr bwMode="auto">
            <a:xfrm>
              <a:off x="8911074" y="1876425"/>
              <a:ext cx="2413775" cy="542778"/>
            </a:xfrm>
            <a:prstGeom prst="rect">
              <a:avLst/>
            </a:prstGeom>
            <a:noFill/>
            <a:ln w="9525">
              <a:noFill/>
              <a:miter lim="800000"/>
              <a:headEnd/>
              <a:tailEnd/>
            </a:ln>
          </p:spPr>
          <p:txBody>
            <a:bodyPr wrap="none">
              <a:spAutoFit/>
            </a:bodyPr>
            <a:lstStyle/>
            <a:p>
              <a:r>
                <a:rPr lang="zh-CN" altLang="en-US" sz="1800" b="1"/>
                <a:t>口语表达障碍</a:t>
              </a:r>
              <a:r>
                <a:rPr lang="zh-CN" altLang="en-US" sz="1800"/>
                <a:t> </a:t>
              </a:r>
            </a:p>
          </p:txBody>
        </p:sp>
        <p:sp>
          <p:nvSpPr>
            <p:cNvPr id="26642" name="矩形 23"/>
            <p:cNvSpPr>
              <a:spLocks noChangeArrowheads="1"/>
            </p:cNvSpPr>
            <p:nvPr/>
          </p:nvSpPr>
          <p:spPr bwMode="auto">
            <a:xfrm>
              <a:off x="8911074" y="2445049"/>
              <a:ext cx="2801954" cy="2970000"/>
            </a:xfrm>
            <a:prstGeom prst="rect">
              <a:avLst/>
            </a:prstGeom>
            <a:noFill/>
            <a:ln w="9525">
              <a:noFill/>
              <a:miter lim="800000"/>
              <a:headEnd/>
              <a:tailEnd/>
            </a:ln>
          </p:spPr>
          <p:txBody>
            <a:bodyPr>
              <a:spAutoFit/>
            </a:bodyPr>
            <a:lstStyle/>
            <a:p>
              <a:r>
                <a:rPr lang="zh-CN" altLang="en-US" sz="1400"/>
                <a:t>①发音障碍②说话费力③模仿语言④错语⑤杂乱语⑥找词困难和命名障碍⑦刻板语言⑧语法障碍可表现为失语法和语法错乱⑨语言的流畅性与非流畅性⑩复述 </a:t>
              </a:r>
            </a:p>
            <a:p>
              <a:endParaRPr lang="zh-CN" altLang="en-US" sz="1400"/>
            </a:p>
          </p:txBody>
        </p:sp>
      </p:grpSp>
      <p:grpSp>
        <p:nvGrpSpPr>
          <p:cNvPr id="25" name="组合 24"/>
          <p:cNvGrpSpPr>
            <a:grpSpLocks/>
          </p:cNvGrpSpPr>
          <p:nvPr/>
        </p:nvGrpSpPr>
        <p:grpSpPr bwMode="auto">
          <a:xfrm>
            <a:off x="6197600" y="3178175"/>
            <a:ext cx="1892300" cy="1114425"/>
            <a:chOff x="8911074" y="1876425"/>
            <a:chExt cx="2801954" cy="1649476"/>
          </a:xfrm>
        </p:grpSpPr>
        <p:sp>
          <p:nvSpPr>
            <p:cNvPr id="26639" name="文本框 25"/>
            <p:cNvSpPr txBox="1">
              <a:spLocks noChangeArrowheads="1"/>
            </p:cNvSpPr>
            <p:nvPr/>
          </p:nvSpPr>
          <p:spPr bwMode="auto">
            <a:xfrm>
              <a:off x="8911074" y="1876425"/>
              <a:ext cx="1730066" cy="542777"/>
            </a:xfrm>
            <a:prstGeom prst="rect">
              <a:avLst/>
            </a:prstGeom>
            <a:noFill/>
            <a:ln w="9525">
              <a:noFill/>
              <a:miter lim="800000"/>
              <a:headEnd/>
              <a:tailEnd/>
            </a:ln>
          </p:spPr>
          <p:txBody>
            <a:bodyPr wrap="none">
              <a:spAutoFit/>
            </a:bodyPr>
            <a:lstStyle/>
            <a:p>
              <a:r>
                <a:rPr lang="zh-CN" altLang="en-US" sz="1800" b="1"/>
                <a:t>书写障碍</a:t>
              </a:r>
              <a:r>
                <a:rPr lang="zh-CN" altLang="en-US" sz="1800"/>
                <a:t> </a:t>
              </a:r>
            </a:p>
          </p:txBody>
        </p:sp>
        <p:sp>
          <p:nvSpPr>
            <p:cNvPr id="26640" name="矩形 26"/>
            <p:cNvSpPr>
              <a:spLocks noChangeArrowheads="1"/>
            </p:cNvSpPr>
            <p:nvPr/>
          </p:nvSpPr>
          <p:spPr bwMode="auto">
            <a:xfrm>
              <a:off x="8911074" y="2445048"/>
              <a:ext cx="2801954" cy="1080853"/>
            </a:xfrm>
            <a:prstGeom prst="rect">
              <a:avLst/>
            </a:prstGeom>
            <a:noFill/>
            <a:ln w="9525">
              <a:noFill/>
              <a:miter lim="800000"/>
              <a:headEnd/>
              <a:tailEnd/>
            </a:ln>
          </p:spPr>
          <p:txBody>
            <a:bodyPr>
              <a:spAutoFit/>
            </a:bodyPr>
            <a:lstStyle/>
            <a:p>
              <a:pPr algn="just"/>
              <a:r>
                <a:rPr lang="zh-CN" altLang="en-US" sz="1400"/>
                <a:t>①书写不能②构字障碍③镜像书写④书写过多 </a:t>
              </a:r>
            </a:p>
          </p:txBody>
        </p:sp>
      </p:grpSp>
      <p:grpSp>
        <p:nvGrpSpPr>
          <p:cNvPr id="7" name="组合 6"/>
          <p:cNvGrpSpPr>
            <a:grpSpLocks/>
          </p:cNvGrpSpPr>
          <p:nvPr/>
        </p:nvGrpSpPr>
        <p:grpSpPr bwMode="auto">
          <a:xfrm>
            <a:off x="276225" y="173038"/>
            <a:ext cx="8342313" cy="366712"/>
            <a:chOff x="162802" y="93745"/>
            <a:chExt cx="11122990" cy="541458"/>
          </a:xfrm>
        </p:grpSpPr>
        <p:sp>
          <p:nvSpPr>
            <p:cNvPr id="26635" name="文本框 31"/>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sz="1800" b="1" dirty="0"/>
            </a:p>
          </p:txBody>
        </p:sp>
        <p:grpSp>
          <p:nvGrpSpPr>
            <p:cNvPr id="26636" name="组合 32"/>
            <p:cNvGrpSpPr>
              <a:grpSpLocks/>
            </p:cNvGrpSpPr>
            <p:nvPr/>
          </p:nvGrpSpPr>
          <p:grpSpPr bwMode="auto">
            <a:xfrm>
              <a:off x="162802" y="166462"/>
              <a:ext cx="729287" cy="445249"/>
              <a:chOff x="7304087" y="2360613"/>
              <a:chExt cx="1001487" cy="611434"/>
            </a:xfrm>
          </p:grpSpPr>
          <p:sp>
            <p:nvSpPr>
              <p:cNvPr id="34" name="对角圆角矩形 33"/>
              <p:cNvSpPr/>
              <p:nvPr/>
            </p:nvSpPr>
            <p:spPr>
              <a:xfrm>
                <a:off x="7304087" y="2360538"/>
                <a:ext cx="1002802"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6638" name="图片 34"/>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26634" name="Rectangle 30"/>
          <p:cNvSpPr>
            <a:spLocks noChangeArrowheads="1"/>
          </p:cNvSpPr>
          <p:nvPr/>
        </p:nvSpPr>
        <p:spPr bwMode="auto">
          <a:xfrm>
            <a:off x="855663" y="744538"/>
            <a:ext cx="2736850" cy="366712"/>
          </a:xfrm>
          <a:prstGeom prst="rect">
            <a:avLst/>
          </a:prstGeom>
          <a:noFill/>
          <a:ln w="9525">
            <a:noFill/>
            <a:miter lim="800000"/>
            <a:headEnd/>
            <a:tailEnd/>
          </a:ln>
        </p:spPr>
        <p:txBody>
          <a:bodyPr wrap="none" anchor="ctr">
            <a:spAutoFit/>
          </a:bodyPr>
          <a:lstStyle/>
          <a:p>
            <a:r>
              <a:rPr lang="zh-CN" altLang="en-US" sz="1800"/>
              <a:t>二、失语症的语言症状</a:t>
            </a:r>
          </a:p>
        </p:txBody>
      </p:sp>
    </p:spTree>
  </p:cSld>
  <p:clrMapOvr>
    <a:masterClrMapping/>
  </p:clrMapOvr>
  <p:transition advTm="599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 calcmode="lin" valueType="num">
                                      <p:cBhvr>
                                        <p:cTn id="15" dur="500" fill="hold"/>
                                        <p:tgtEl>
                                          <p:spTgt spid="28"/>
                                        </p:tgtEl>
                                        <p:attrNameLst>
                                          <p:attrName>style.rotation</p:attrName>
                                        </p:attrNameLst>
                                      </p:cBhvr>
                                      <p:tavLst>
                                        <p:tav tm="0">
                                          <p:val>
                                            <p:fltVal val="360"/>
                                          </p:val>
                                        </p:tav>
                                        <p:tav tm="100000">
                                          <p:val>
                                            <p:fltVal val="0"/>
                                          </p:val>
                                        </p:tav>
                                      </p:tavLst>
                                    </p:anim>
                                    <p:animEffect transition="in" filter="fade">
                                      <p:cBhvr>
                                        <p:cTn id="16" dur="500"/>
                                        <p:tgtEl>
                                          <p:spTgt spid="28"/>
                                        </p:tgtEl>
                                      </p:cBhvr>
                                    </p:animEffect>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transition="in" filter="fade">
                                      <p:cBhvr>
                                        <p:cTn id="23" dur="500"/>
                                        <p:tgtEl>
                                          <p:spTgt spid="3"/>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style.rotation</p:attrName>
                                        </p:attrNameLst>
                                      </p:cBhvr>
                                      <p:tavLst>
                                        <p:tav tm="0">
                                          <p:val>
                                            <p:fltVal val="360"/>
                                          </p:val>
                                        </p:tav>
                                        <p:tav tm="100000">
                                          <p:val>
                                            <p:fltVal val="0"/>
                                          </p:val>
                                        </p:tav>
                                      </p:tavLst>
                                    </p:anim>
                                    <p:animEffect transition="in" filter="fade">
                                      <p:cBhvr>
                                        <p:cTn id="30" dur="500"/>
                                        <p:tgtEl>
                                          <p:spTgt spid="31"/>
                                        </p:tgtEl>
                                      </p:cBhvr>
                                    </p:animEffect>
                                  </p:childTnLst>
                                </p:cTn>
                              </p:par>
                            </p:childTnLst>
                          </p:cTn>
                        </p:par>
                        <p:par>
                          <p:cTn id="31" fill="hold">
                            <p:stCondLst>
                              <p:cond delay="2000"/>
                            </p:stCondLst>
                            <p:childTnLst>
                              <p:par>
                                <p:cTn id="32" presetID="49" presetClass="entr" presetSubtype="0" decel="100000"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750"/>
                                        <p:tgtEl>
                                          <p:spTgt spid="19"/>
                                        </p:tgtEl>
                                      </p:cBhvr>
                                    </p:animEffect>
                                    <p:anim calcmode="lin" valueType="num">
                                      <p:cBhvr>
                                        <p:cTn id="42" dur="750" fill="hold"/>
                                        <p:tgtEl>
                                          <p:spTgt spid="19"/>
                                        </p:tgtEl>
                                        <p:attrNameLst>
                                          <p:attrName>ppt_x</p:attrName>
                                        </p:attrNameLst>
                                      </p:cBhvr>
                                      <p:tavLst>
                                        <p:tav tm="0">
                                          <p:val>
                                            <p:strVal val="#ppt_x"/>
                                          </p:val>
                                        </p:tav>
                                        <p:tav tm="100000">
                                          <p:val>
                                            <p:strVal val="#ppt_x"/>
                                          </p:val>
                                        </p:tav>
                                      </p:tavLst>
                                    </p:anim>
                                    <p:anim calcmode="lin" valueType="num">
                                      <p:cBhvr>
                                        <p:cTn id="43" dur="75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750"/>
                                        <p:tgtEl>
                                          <p:spTgt spid="25"/>
                                        </p:tgtEl>
                                      </p:cBhvr>
                                    </p:animEffect>
                                    <p:anim calcmode="lin" valueType="num">
                                      <p:cBhvr>
                                        <p:cTn id="48" dur="750" fill="hold"/>
                                        <p:tgtEl>
                                          <p:spTgt spid="25"/>
                                        </p:tgtEl>
                                        <p:attrNameLst>
                                          <p:attrName>ppt_x</p:attrName>
                                        </p:attrNameLst>
                                      </p:cBhvr>
                                      <p:tavLst>
                                        <p:tav tm="0">
                                          <p:val>
                                            <p:strVal val="#ppt_x"/>
                                          </p:val>
                                        </p:tav>
                                        <p:tav tm="100000">
                                          <p:val>
                                            <p:strVal val="#ppt_x"/>
                                          </p:val>
                                        </p:tav>
                                      </p:tavLst>
                                    </p:anim>
                                    <p:anim calcmode="lin" valueType="num">
                                      <p:cBhvr>
                                        <p:cTn id="49" dur="75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47"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50"/>
                                        <p:tgtEl>
                                          <p:spTgt spid="22"/>
                                        </p:tgtEl>
                                      </p:cBhvr>
                                    </p:animEffect>
                                    <p:anim calcmode="lin" valueType="num">
                                      <p:cBhvr>
                                        <p:cTn id="54" dur="750" fill="hold"/>
                                        <p:tgtEl>
                                          <p:spTgt spid="22"/>
                                        </p:tgtEl>
                                        <p:attrNameLst>
                                          <p:attrName>ppt_x</p:attrName>
                                        </p:attrNameLst>
                                      </p:cBhvr>
                                      <p:tavLst>
                                        <p:tav tm="0">
                                          <p:val>
                                            <p:strVal val="#ppt_x"/>
                                          </p:val>
                                        </p:tav>
                                        <p:tav tm="100000">
                                          <p:val>
                                            <p:strVal val="#ppt_x"/>
                                          </p:val>
                                        </p:tav>
                                      </p:tavLst>
                                    </p:anim>
                                    <p:anim calcmode="lin" valueType="num">
                                      <p:cBhvr>
                                        <p:cTn id="55" dur="75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750"/>
                                        <p:tgtEl>
                                          <p:spTgt spid="16"/>
                                        </p:tgtEl>
                                      </p:cBhvr>
                                    </p:animEffect>
                                    <p:anim calcmode="lin" valueType="num">
                                      <p:cBhvr>
                                        <p:cTn id="60" dur="750" fill="hold"/>
                                        <p:tgtEl>
                                          <p:spTgt spid="16"/>
                                        </p:tgtEl>
                                        <p:attrNameLst>
                                          <p:attrName>ppt_x</p:attrName>
                                        </p:attrNameLst>
                                      </p:cBhvr>
                                      <p:tavLst>
                                        <p:tav tm="0">
                                          <p:val>
                                            <p:strVal val="#ppt_x"/>
                                          </p:val>
                                        </p:tav>
                                        <p:tav tm="100000">
                                          <p:val>
                                            <p:strVal val="#ppt_x"/>
                                          </p:val>
                                        </p:tav>
                                      </p:tavLst>
                                    </p:anim>
                                    <p:anim calcmode="lin" valueType="num">
                                      <p:cBhvr>
                                        <p:cTn id="61"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2289175"/>
          </a:xfrm>
          <a:prstGeom prst="rect">
            <a:avLst/>
          </a:prstGeom>
          <a:noFill/>
          <a:ln w="9525">
            <a:noFill/>
            <a:miter lim="800000"/>
            <a:headEnd/>
            <a:tailEnd/>
          </a:ln>
        </p:spPr>
        <p:txBody>
          <a:bodyPr>
            <a:spAutoFit/>
          </a:bodyPr>
          <a:lstStyle/>
          <a:p>
            <a:pPr indent="355600"/>
            <a:r>
              <a:rPr lang="zh-CN" altLang="en-US" sz="1800"/>
              <a:t>       大脑某一部位的损害，会造成一组完全或不完全的语言临床症状较高频率的出现，如果损伤较局限，多表现为典型的失语症状，如果范围较广，会呈现出非典型的失语症状。</a:t>
            </a:r>
          </a:p>
          <a:p>
            <a:pPr indent="355600"/>
            <a:r>
              <a:rPr lang="zh-CN" altLang="en-US" sz="1800"/>
              <a:t>       根据失语症临床特点以及病灶部位，结合我国汉字的特点，制定了汉语的失语症分类方法，将失语症分为：外侧裂周失语、分水岭区失语综合征、完全性失语、命名性失语、皮质下失语、纯词聋、纯词哑、交叉性失语、儿童获得性失语、原发性进行性失语。见表</a:t>
            </a:r>
            <a:r>
              <a:rPr lang="en-US" altLang="zh-CN" sz="1800"/>
              <a:t>2-1</a:t>
            </a:r>
            <a:r>
              <a:rPr lang="zh-CN" altLang="en-US" sz="1800"/>
              <a:t>。失语症的病灶及预后见表</a:t>
            </a:r>
            <a:r>
              <a:rPr lang="en-US" altLang="zh-CN" sz="1800"/>
              <a:t>2-2</a:t>
            </a:r>
            <a:r>
              <a:rPr lang="zh-CN" altLang="en-US" sz="1800"/>
              <a:t>。</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sz="1800" b="1"/>
              <a:t>一、失语症的分类</a:t>
            </a:r>
          </a:p>
        </p:txBody>
      </p:sp>
      <p:grpSp>
        <p:nvGrpSpPr>
          <p:cNvPr id="13" name="组合 12"/>
          <p:cNvGrpSpPr>
            <a:grpSpLocks/>
          </p:cNvGrpSpPr>
          <p:nvPr/>
        </p:nvGrpSpPr>
        <p:grpSpPr bwMode="auto">
          <a:xfrm>
            <a:off x="122238" y="77788"/>
            <a:ext cx="8342312" cy="366712"/>
            <a:chOff x="162802" y="93745"/>
            <a:chExt cx="11122990" cy="541458"/>
          </a:xfrm>
        </p:grpSpPr>
        <p:sp>
          <p:nvSpPr>
            <p:cNvPr id="28676"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b="1" dirty="0" smtClean="0"/>
                <a:t>任务二 失语症</a:t>
              </a:r>
              <a:r>
                <a:rPr lang="zh-CN" altLang="en-US" sz="1800" b="1" dirty="0"/>
                <a:t>分类</a:t>
              </a:r>
            </a:p>
          </p:txBody>
        </p:sp>
        <p:grpSp>
          <p:nvGrpSpPr>
            <p:cNvPr id="28677"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8679"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1"/>
          <p:cNvSpPr>
            <a:spLocks noChangeArrowheads="1"/>
          </p:cNvSpPr>
          <p:nvPr/>
        </p:nvSpPr>
        <p:spPr bwMode="auto">
          <a:xfrm>
            <a:off x="569913" y="382588"/>
            <a:ext cx="7532687" cy="4486275"/>
          </a:xfrm>
          <a:prstGeom prst="rect">
            <a:avLst/>
          </a:prstGeom>
          <a:noFill/>
          <a:ln w="9525">
            <a:noFill/>
            <a:miter lim="800000"/>
            <a:headEnd/>
            <a:tailEnd/>
          </a:ln>
        </p:spPr>
        <p:txBody>
          <a:bodyPr>
            <a:spAutoFit/>
          </a:bodyPr>
          <a:lstStyle/>
          <a:p>
            <a:pPr indent="355600"/>
            <a:r>
              <a:rPr lang="en-US" altLang="zh-CN" sz="1800"/>
              <a:t>—————————————————————————————</a:t>
            </a:r>
          </a:p>
          <a:p>
            <a:pPr indent="355600"/>
            <a:r>
              <a:rPr lang="en-US" altLang="zh-CN" sz="1800"/>
              <a:t>Broca</a:t>
            </a:r>
            <a:r>
              <a:rPr lang="zh-CN" altLang="en-US" sz="1800"/>
              <a:t>失语                               </a:t>
            </a:r>
            <a:r>
              <a:rPr lang="en-US" altLang="zh-CN" sz="1800"/>
              <a:t>(Broca Aphasia</a:t>
            </a:r>
            <a:r>
              <a:rPr lang="zh-CN" altLang="en-US" sz="1800"/>
              <a:t>，</a:t>
            </a:r>
            <a:r>
              <a:rPr lang="en-US" altLang="zh-CN" sz="1800"/>
              <a:t>BA)</a:t>
            </a:r>
          </a:p>
          <a:p>
            <a:pPr indent="355600"/>
            <a:r>
              <a:rPr lang="en-US" altLang="zh-CN" sz="1800"/>
              <a:t>Wernicke</a:t>
            </a:r>
            <a:r>
              <a:rPr lang="zh-CN" altLang="en-US" sz="1800"/>
              <a:t>失语                          </a:t>
            </a:r>
            <a:r>
              <a:rPr lang="en-US" altLang="zh-CN" sz="1800"/>
              <a:t>(Wernicke Aphasia</a:t>
            </a:r>
            <a:r>
              <a:rPr lang="zh-CN" altLang="en-US" sz="1800"/>
              <a:t>，</a:t>
            </a:r>
            <a:r>
              <a:rPr lang="en-US" altLang="zh-CN" sz="1800"/>
              <a:t>WA)</a:t>
            </a:r>
          </a:p>
          <a:p>
            <a:pPr indent="355600"/>
            <a:r>
              <a:rPr lang="zh-CN" altLang="en-US" sz="1800"/>
              <a:t>传导性失语                              </a:t>
            </a:r>
            <a:r>
              <a:rPr lang="en-US" altLang="zh-CN" sz="1800"/>
              <a:t>( Conduction Aphasia</a:t>
            </a:r>
            <a:r>
              <a:rPr lang="zh-CN" altLang="en-US" sz="1800"/>
              <a:t>，</a:t>
            </a:r>
            <a:r>
              <a:rPr lang="en-US" altLang="zh-CN" sz="1800"/>
              <a:t>CA)</a:t>
            </a:r>
          </a:p>
          <a:p>
            <a:pPr indent="355600"/>
            <a:r>
              <a:rPr lang="zh-CN" altLang="en-US" sz="1800"/>
              <a:t>经皮质运动性失语                    </a:t>
            </a:r>
            <a:r>
              <a:rPr lang="en-US" altLang="zh-CN" sz="1800"/>
              <a:t>( Transcortical Motor Aphasia</a:t>
            </a:r>
            <a:r>
              <a:rPr lang="zh-CN" altLang="en-US" sz="1800"/>
              <a:t>，</a:t>
            </a:r>
            <a:r>
              <a:rPr lang="en-US" altLang="zh-CN" sz="1800"/>
              <a:t>TMA)</a:t>
            </a:r>
          </a:p>
          <a:p>
            <a:pPr indent="355600"/>
            <a:r>
              <a:rPr lang="zh-CN" altLang="en-US" sz="1800"/>
              <a:t>经皮质感觉性失语                    </a:t>
            </a:r>
            <a:r>
              <a:rPr lang="en-US" altLang="zh-CN" sz="1800"/>
              <a:t>( Transcortical Sensory Aphasia</a:t>
            </a:r>
            <a:r>
              <a:rPr lang="zh-CN" altLang="en-US" sz="1800"/>
              <a:t>，</a:t>
            </a:r>
            <a:r>
              <a:rPr lang="en-US" altLang="zh-CN" sz="1800"/>
              <a:t>TSA)</a:t>
            </a:r>
          </a:p>
          <a:p>
            <a:pPr indent="355600"/>
            <a:r>
              <a:rPr lang="zh-CN" altLang="en-US" sz="1800"/>
              <a:t>经皮质混合性失语                    </a:t>
            </a:r>
            <a:r>
              <a:rPr lang="en-US" altLang="zh-CN" sz="1800"/>
              <a:t>( Mixed Transcortical Aphasia</a:t>
            </a:r>
            <a:r>
              <a:rPr lang="zh-CN" altLang="en-US" sz="1800"/>
              <a:t>，</a:t>
            </a:r>
            <a:r>
              <a:rPr lang="en-US" altLang="zh-CN" sz="1800"/>
              <a:t>MTA)</a:t>
            </a:r>
          </a:p>
          <a:p>
            <a:pPr indent="355600"/>
            <a:r>
              <a:rPr lang="zh-CN" altLang="en-US" sz="1800"/>
              <a:t>完全性失语                               </a:t>
            </a:r>
            <a:r>
              <a:rPr lang="en-US" altLang="zh-CN" sz="1800"/>
              <a:t>( Global Aphasia</a:t>
            </a:r>
            <a:r>
              <a:rPr lang="zh-CN" altLang="en-US" sz="1800"/>
              <a:t>，</a:t>
            </a:r>
            <a:r>
              <a:rPr lang="en-US" altLang="zh-CN" sz="1800"/>
              <a:t>GA)</a:t>
            </a:r>
          </a:p>
          <a:p>
            <a:pPr indent="355600"/>
            <a:r>
              <a:rPr lang="zh-CN" altLang="en-US" sz="1800"/>
              <a:t>命名性失语                               </a:t>
            </a:r>
            <a:r>
              <a:rPr lang="en-US" altLang="zh-CN" sz="1800"/>
              <a:t>( Anomic Aphasia</a:t>
            </a:r>
            <a:r>
              <a:rPr lang="zh-CN" altLang="en-US" sz="1800"/>
              <a:t>，</a:t>
            </a:r>
            <a:r>
              <a:rPr lang="en-US" altLang="zh-CN" sz="1800"/>
              <a:t>AA)</a:t>
            </a:r>
          </a:p>
          <a:p>
            <a:pPr indent="355600"/>
            <a:r>
              <a:rPr lang="zh-CN" altLang="en-US" sz="1800"/>
              <a:t>皮质下失语                             </a:t>
            </a:r>
            <a:r>
              <a:rPr lang="en-US" altLang="zh-CN" sz="1800"/>
              <a:t>﹙Subcortical Aphasia</a:t>
            </a:r>
            <a:r>
              <a:rPr lang="zh-CN" altLang="en-US" sz="1800"/>
              <a:t>，</a:t>
            </a:r>
            <a:r>
              <a:rPr lang="en-US" altLang="zh-CN" sz="1800"/>
              <a:t>SA</a:t>
            </a:r>
            <a:r>
              <a:rPr lang="zh-CN" altLang="en-US" sz="1800"/>
              <a:t>）</a:t>
            </a:r>
          </a:p>
          <a:p>
            <a:pPr indent="355600"/>
            <a:r>
              <a:rPr lang="zh-CN" altLang="en-US" sz="1800"/>
              <a:t>纯词聋                                      </a:t>
            </a:r>
            <a:r>
              <a:rPr lang="en-US" altLang="zh-CN" sz="1800"/>
              <a:t>( Pure Word Deafness</a:t>
            </a:r>
            <a:r>
              <a:rPr lang="zh-CN" altLang="en-US" sz="1800"/>
              <a:t>，</a:t>
            </a:r>
            <a:r>
              <a:rPr lang="en-US" altLang="zh-CN" sz="1800"/>
              <a:t>PWD)</a:t>
            </a:r>
          </a:p>
          <a:p>
            <a:pPr indent="355600"/>
            <a:r>
              <a:rPr lang="zh-CN" altLang="en-US" sz="1800"/>
              <a:t>交叉性失语                               </a:t>
            </a:r>
            <a:r>
              <a:rPr lang="en-US" altLang="zh-CN" sz="1800"/>
              <a:t>( Crossed Aphasia</a:t>
            </a:r>
            <a:r>
              <a:rPr lang="zh-CN" altLang="en-US" sz="1800"/>
              <a:t>，</a:t>
            </a:r>
            <a:r>
              <a:rPr lang="en-US" altLang="zh-CN" sz="1800"/>
              <a:t>CA)</a:t>
            </a:r>
          </a:p>
          <a:p>
            <a:pPr indent="355600"/>
            <a:r>
              <a:rPr lang="zh-CN" altLang="en-US" sz="1800"/>
              <a:t>纯词哑                                      </a:t>
            </a:r>
            <a:r>
              <a:rPr lang="en-US" altLang="zh-CN" sz="1800"/>
              <a:t>( Pure Word Dumbness</a:t>
            </a:r>
            <a:r>
              <a:rPr lang="zh-CN" altLang="en-US" sz="1800"/>
              <a:t>．</a:t>
            </a:r>
            <a:r>
              <a:rPr lang="en-US" altLang="zh-CN" sz="1800"/>
              <a:t>PWD)</a:t>
            </a:r>
          </a:p>
          <a:p>
            <a:pPr indent="355600"/>
            <a:r>
              <a:rPr lang="zh-CN" altLang="en-US" sz="1800"/>
              <a:t>原发性进行性失语                    </a:t>
            </a:r>
            <a:r>
              <a:rPr lang="en-US" altLang="zh-CN" sz="1800"/>
              <a:t>( Primary Progressive Aphasia</a:t>
            </a:r>
            <a:r>
              <a:rPr lang="zh-CN" altLang="en-US" sz="1800"/>
              <a:t>，</a:t>
            </a:r>
            <a:r>
              <a:rPr lang="en-US" altLang="zh-CN" sz="1800"/>
              <a:t>PPA)</a:t>
            </a:r>
          </a:p>
          <a:p>
            <a:pPr indent="355600"/>
            <a:r>
              <a:rPr lang="zh-CN" altLang="en-US" sz="1800"/>
              <a:t>儿童获得性失语                       </a:t>
            </a:r>
            <a:r>
              <a:rPr lang="en-US" altLang="zh-CN" sz="1800"/>
              <a:t>( Acquired Childhood Aphasia</a:t>
            </a:r>
            <a:r>
              <a:rPr lang="zh-CN" altLang="en-US" sz="1800"/>
              <a:t>，</a:t>
            </a:r>
            <a:r>
              <a:rPr lang="en-US" altLang="zh-CN" sz="1800"/>
              <a:t>ACA)</a:t>
            </a:r>
          </a:p>
          <a:p>
            <a:pPr indent="355600"/>
            <a:r>
              <a:rPr lang="en-US" altLang="zh-CN" sz="1800"/>
              <a:t>————————————————————————————————</a:t>
            </a:r>
            <a:endParaRPr lang="zh-CN" altLang="en-US" sz="1800"/>
          </a:p>
        </p:txBody>
      </p:sp>
      <p:sp>
        <p:nvSpPr>
          <p:cNvPr id="22530" name="矩形 17"/>
          <p:cNvSpPr>
            <a:spLocks noChangeArrowheads="1"/>
          </p:cNvSpPr>
          <p:nvPr/>
        </p:nvSpPr>
        <p:spPr bwMode="auto">
          <a:xfrm>
            <a:off x="1041400" y="992188"/>
            <a:ext cx="188913" cy="1190625"/>
          </a:xfrm>
          <a:prstGeom prst="rect">
            <a:avLst/>
          </a:prstGeom>
          <a:noFill/>
          <a:ln w="9525">
            <a:noFill/>
            <a:miter lim="800000"/>
            <a:headEnd/>
            <a:tailEnd/>
          </a:ln>
        </p:spPr>
        <p:txBody>
          <a:bodyPr>
            <a:spAutoFit/>
          </a:bodyPr>
          <a:lstStyle/>
          <a:p>
            <a:r>
              <a:rPr lang="zh-CN" altLang="en-US" sz="1800" b="1">
                <a:solidFill>
                  <a:srgbClr val="FF7F7F"/>
                </a:solidFill>
                <a:latin typeface="微软雅黑" pitchFamily="34" charset="-122"/>
                <a:ea typeface="微软雅黑" pitchFamily="34" charset="-122"/>
              </a:rPr>
              <a:t>一级标题</a:t>
            </a:r>
          </a:p>
        </p:txBody>
      </p:sp>
      <p:grpSp>
        <p:nvGrpSpPr>
          <p:cNvPr id="13" name="组合 12"/>
          <p:cNvGrpSpPr>
            <a:grpSpLocks/>
          </p:cNvGrpSpPr>
          <p:nvPr/>
        </p:nvGrpSpPr>
        <p:grpSpPr bwMode="auto">
          <a:xfrm>
            <a:off x="219075" y="153988"/>
            <a:ext cx="8342313" cy="366712"/>
            <a:chOff x="162802" y="93745"/>
            <a:chExt cx="11122990" cy="541458"/>
          </a:xfrm>
        </p:grpSpPr>
        <p:sp>
          <p:nvSpPr>
            <p:cNvPr id="30725"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a:t>表</a:t>
              </a:r>
              <a:r>
                <a:rPr lang="en-US" altLang="zh-CN" sz="1800"/>
                <a:t>2-1</a:t>
              </a:r>
              <a:r>
                <a:rPr lang="zh-CN" altLang="en-US" sz="1800"/>
                <a:t>失语症的分类</a:t>
              </a:r>
            </a:p>
          </p:txBody>
        </p:sp>
        <p:grpSp>
          <p:nvGrpSpPr>
            <p:cNvPr id="30726"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2"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0728"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22532" name="矩形 13"/>
          <p:cNvSpPr>
            <a:spLocks noChangeArrowheads="1"/>
          </p:cNvSpPr>
          <p:nvPr/>
        </p:nvSpPr>
        <p:spPr bwMode="auto">
          <a:xfrm>
            <a:off x="1019175" y="1568450"/>
            <a:ext cx="184150" cy="1069975"/>
          </a:xfrm>
          <a:prstGeom prst="rect">
            <a:avLst/>
          </a:prstGeom>
          <a:noFill/>
          <a:ln w="9525">
            <a:noFill/>
            <a:miter lim="800000"/>
            <a:headEnd/>
            <a:tailEnd/>
          </a:ln>
        </p:spPr>
        <p:txBody>
          <a:bodyPr>
            <a:spAutoFit/>
          </a:bodyPr>
          <a:lstStyle/>
          <a:p>
            <a:r>
              <a:rPr lang="zh-CN" altLang="en-US" sz="1600">
                <a:solidFill>
                  <a:srgbClr val="7F7F7F"/>
                </a:solidFill>
                <a:latin typeface="微软雅黑" pitchFamily="34" charset="-122"/>
                <a:ea typeface="微软雅黑" pitchFamily="34" charset="-122"/>
              </a:rPr>
              <a:t>二级标题</a:t>
            </a:r>
          </a:p>
        </p:txBody>
      </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p:cTn id="13" dur="500" fill="hold"/>
                                        <p:tgtEl>
                                          <p:spTgt spid="22530"/>
                                        </p:tgtEl>
                                        <p:attrNameLst>
                                          <p:attrName>ppt_w</p:attrName>
                                        </p:attrNameLst>
                                      </p:cBhvr>
                                      <p:tavLst>
                                        <p:tav tm="0">
                                          <p:val>
                                            <p:fltVal val="0"/>
                                          </p:val>
                                        </p:tav>
                                        <p:tav tm="100000">
                                          <p:val>
                                            <p:strVal val="#ppt_w"/>
                                          </p:val>
                                        </p:tav>
                                      </p:tavLst>
                                    </p:anim>
                                    <p:anim calcmode="lin" valueType="num">
                                      <p:cBhvr>
                                        <p:cTn id="14" dur="500" fill="hold"/>
                                        <p:tgtEl>
                                          <p:spTgt spid="22530"/>
                                        </p:tgtEl>
                                        <p:attrNameLst>
                                          <p:attrName>ppt_h</p:attrName>
                                        </p:attrNameLst>
                                      </p:cBhvr>
                                      <p:tavLst>
                                        <p:tav tm="0">
                                          <p:val>
                                            <p:fltVal val="0"/>
                                          </p:val>
                                        </p:tav>
                                        <p:tav tm="100000">
                                          <p:val>
                                            <p:strVal val="#ppt_h"/>
                                          </p:val>
                                        </p:tav>
                                      </p:tavLst>
                                    </p:anim>
                                    <p:animEffect transition="in" filter="fade">
                                      <p:cBhvr>
                                        <p:cTn id="15" dur="500"/>
                                        <p:tgtEl>
                                          <p:spTgt spid="22530"/>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2532"/>
                                        </p:tgtEl>
                                        <p:attrNameLst>
                                          <p:attrName>style.visibility</p:attrName>
                                        </p:attrNameLst>
                                      </p:cBhvr>
                                      <p:to>
                                        <p:strVal val="visible"/>
                                      </p:to>
                                    </p:set>
                                    <p:animEffect transition="in" filter="wipe(up)">
                                      <p:cBhvr>
                                        <p:cTn id="19" dur="500"/>
                                        <p:tgtEl>
                                          <p:spTgt spid="22532"/>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500" fill="hold">
                                          <p:stCondLst>
                                            <p:cond delay="0"/>
                                          </p:stCondLst>
                                        </p:cTn>
                                        <p:tgtEl>
                                          <p:spTgt spid="22529"/>
                                        </p:tgtEl>
                                        <p:attrNameLst>
                                          <p:attrName>style.visibility</p:attrName>
                                        </p:attrNameLst>
                                      </p:cBhvr>
                                      <p:to>
                                        <p:strVal val="visible"/>
                                      </p:to>
                                    </p:set>
                                    <p:animEffect transition="in" filter="wipe(up)">
                                      <p:cBhvr>
                                        <p:cTn id="23" dur="5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0" grpId="0"/>
      <p:bldP spid="225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矩形 17"/>
          <p:cNvSpPr>
            <a:spLocks noChangeArrowheads="1"/>
          </p:cNvSpPr>
          <p:nvPr/>
        </p:nvSpPr>
        <p:spPr bwMode="auto">
          <a:xfrm>
            <a:off x="1050925" y="992188"/>
            <a:ext cx="188913" cy="1190625"/>
          </a:xfrm>
          <a:prstGeom prst="rect">
            <a:avLst/>
          </a:prstGeom>
          <a:noFill/>
          <a:ln w="9525">
            <a:noFill/>
            <a:miter lim="800000"/>
            <a:headEnd/>
            <a:tailEnd/>
          </a:ln>
        </p:spPr>
        <p:txBody>
          <a:bodyPr>
            <a:spAutoFit/>
          </a:bodyPr>
          <a:lstStyle/>
          <a:p>
            <a:r>
              <a:rPr lang="zh-CN" altLang="en-US" sz="1800" b="1">
                <a:solidFill>
                  <a:srgbClr val="FF7F7F"/>
                </a:solidFill>
                <a:latin typeface="微软雅黑" pitchFamily="34" charset="-122"/>
                <a:ea typeface="微软雅黑" pitchFamily="34" charset="-122"/>
              </a:rPr>
              <a:t>一级标题</a:t>
            </a:r>
          </a:p>
        </p:txBody>
      </p:sp>
      <p:grpSp>
        <p:nvGrpSpPr>
          <p:cNvPr id="13" name="组合 12"/>
          <p:cNvGrpSpPr>
            <a:grpSpLocks/>
          </p:cNvGrpSpPr>
          <p:nvPr/>
        </p:nvGrpSpPr>
        <p:grpSpPr bwMode="auto">
          <a:xfrm>
            <a:off x="219075" y="153988"/>
            <a:ext cx="8342313" cy="366712"/>
            <a:chOff x="162802" y="93745"/>
            <a:chExt cx="11122990" cy="541458"/>
          </a:xfrm>
        </p:grpSpPr>
        <p:sp>
          <p:nvSpPr>
            <p:cNvPr id="32823"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sz="1800"/>
                <a:t>表</a:t>
              </a:r>
              <a:r>
                <a:rPr lang="en-US" altLang="zh-CN" sz="1800"/>
                <a:t>2-2</a:t>
              </a:r>
              <a:r>
                <a:rPr lang="zh-CN" altLang="en-US" sz="1800"/>
                <a:t>失语症的病灶位置及预后</a:t>
              </a:r>
            </a:p>
          </p:txBody>
        </p:sp>
        <p:grpSp>
          <p:nvGrpSpPr>
            <p:cNvPr id="3282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2"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282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68617" name="矩形 13"/>
          <p:cNvSpPr>
            <a:spLocks noChangeArrowheads="1"/>
          </p:cNvSpPr>
          <p:nvPr/>
        </p:nvSpPr>
        <p:spPr bwMode="auto">
          <a:xfrm>
            <a:off x="1019175" y="1568450"/>
            <a:ext cx="184150" cy="1069975"/>
          </a:xfrm>
          <a:prstGeom prst="rect">
            <a:avLst/>
          </a:prstGeom>
          <a:noFill/>
          <a:ln w="9525">
            <a:noFill/>
            <a:miter lim="800000"/>
            <a:headEnd/>
            <a:tailEnd/>
          </a:ln>
        </p:spPr>
        <p:txBody>
          <a:bodyPr>
            <a:spAutoFit/>
          </a:bodyPr>
          <a:lstStyle/>
          <a:p>
            <a:r>
              <a:rPr lang="zh-CN" altLang="en-US" sz="1600">
                <a:solidFill>
                  <a:srgbClr val="7F7F7F"/>
                </a:solidFill>
                <a:latin typeface="微软雅黑" pitchFamily="34" charset="-122"/>
                <a:ea typeface="微软雅黑" pitchFamily="34" charset="-122"/>
              </a:rPr>
              <a:t>二级标题</a:t>
            </a:r>
          </a:p>
        </p:txBody>
      </p:sp>
      <p:graphicFrame>
        <p:nvGraphicFramePr>
          <p:cNvPr id="68854" name="Group 246"/>
          <p:cNvGraphicFramePr>
            <a:graphicFrameLocks noGrp="1"/>
          </p:cNvGraphicFramePr>
          <p:nvPr/>
        </p:nvGraphicFramePr>
        <p:xfrm>
          <a:off x="950913" y="482600"/>
          <a:ext cx="6538912" cy="4390708"/>
        </p:xfrm>
        <a:graphic>
          <a:graphicData uri="http://schemas.openxmlformats.org/drawingml/2006/table">
            <a:tbl>
              <a:tblPr/>
              <a:tblGrid>
                <a:gridCol w="1635125"/>
                <a:gridCol w="1485900"/>
                <a:gridCol w="2622550"/>
                <a:gridCol w="795337"/>
              </a:tblGrid>
              <a:tr h="442913">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分      类</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病      灶</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预后</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外侧裂周失语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Calibri" pitchFamily="34" charset="0"/>
                          <a:ea typeface="宋体" charset="-122"/>
                          <a:cs typeface="Calibri" pitchFamily="34" charset="0"/>
                        </a:rPr>
                        <a:t>Broca</a:t>
                      </a: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优势半球额下回后部（</a:t>
                      </a:r>
                      <a:r>
                        <a:rPr kumimoji="0" lang="en-US" altLang="zh-CN" sz="1400" b="0" i="0" u="none" strike="noStrike" cap="none" normalizeH="0" baseline="0" smtClean="0">
                          <a:ln>
                            <a:noFill/>
                          </a:ln>
                          <a:solidFill>
                            <a:schemeClr val="tx1"/>
                          </a:solidFill>
                          <a:effectLst/>
                          <a:latin typeface="Calibri" pitchFamily="34" charset="0"/>
                          <a:ea typeface="宋体" charset="-122"/>
                          <a:cs typeface="Calibri" pitchFamily="34" charset="0"/>
                        </a:rPr>
                        <a:t>Broca</a:t>
                      </a: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区）</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较好</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Calibri" pitchFamily="34" charset="0"/>
                          <a:ea typeface="宋体" charset="-122"/>
                          <a:cs typeface="Calibri" pitchFamily="34" charset="0"/>
                        </a:rPr>
                        <a:t>Wernicke</a:t>
                      </a: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优势半球颞上回后部（</a:t>
                      </a:r>
                      <a:r>
                        <a:rPr kumimoji="0" lang="en-US" altLang="zh-CN" sz="1400" b="0" i="0" u="none" strike="noStrike" cap="none" normalizeH="0" baseline="0" smtClean="0">
                          <a:ln>
                            <a:noFill/>
                          </a:ln>
                          <a:solidFill>
                            <a:schemeClr val="tx1"/>
                          </a:solidFill>
                          <a:effectLst/>
                          <a:latin typeface="Calibri" pitchFamily="34" charset="0"/>
                          <a:ea typeface="宋体" charset="-122"/>
                          <a:cs typeface="Calibri" pitchFamily="34" charset="0"/>
                        </a:rPr>
                        <a:t>Wernicke</a:t>
                      </a: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区）</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较差</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9263">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传导性失语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优势半球缘上回或者深部白质内的弓状纤维</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较好</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分水岭区失语综合征</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经皮质运动性失语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a:t>
                      </a:r>
                      <a:r>
                        <a:rPr kumimoji="0" lang="en-US" altLang="zh-CN" sz="1400" b="0" i="0" u="none" strike="noStrike" cap="none" normalizeH="0" baseline="0" smtClean="0">
                          <a:ln>
                            <a:noFill/>
                          </a:ln>
                          <a:solidFill>
                            <a:schemeClr val="tx1"/>
                          </a:solidFill>
                          <a:effectLst/>
                          <a:latin typeface="Calibri" pitchFamily="34" charset="0"/>
                          <a:ea typeface="宋体" charset="-122"/>
                          <a:cs typeface="Calibri" pitchFamily="34" charset="0"/>
                        </a:rPr>
                        <a:t>Broca</a:t>
                      </a: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区的前、上部</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较好</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经皮质感觉性失语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优势半球颞、顶叶分水岭区</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较差</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经皮质混合性失语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优势半球分水岭区，病灶较大</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较差</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完全性失语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优势半球外侧裂周围的语言区域</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较差</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42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命名性失语</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685800" rtl="0" eaLnBrk="1" fontAlgn="base" latinLnBrk="0" hangingPunct="1">
                        <a:lnSpc>
                          <a:spcPct val="90000"/>
                        </a:lnSpc>
                        <a:spcBef>
                          <a:spcPts val="750"/>
                        </a:spcBef>
                        <a:spcAft>
                          <a:spcPct val="0"/>
                        </a:spcAft>
                        <a:buClrTx/>
                        <a:buSzTx/>
                        <a:buFont typeface="Arial" charset="0"/>
                        <a:buNone/>
                        <a:tabLst/>
                      </a:pP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优势半球颞中回后部或颞枕交界区</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Calibri" pitchFamily="34" charset="0"/>
                          <a:ea typeface="宋体" charset="-122"/>
                          <a:cs typeface="Calibri" pitchFamily="34" charset="0"/>
                        </a:rPr>
                        <a:t>较好</a:t>
                      </a:r>
                      <a:endParaRPr kumimoji="0" lang="zh-CN" altLang="en-US" sz="1400" b="0" i="0" u="none" strike="noStrike" cap="none" normalizeH="0" baseline="0" smtClean="0">
                        <a:ln>
                          <a:noFill/>
                        </a:ln>
                        <a:solidFill>
                          <a:schemeClr val="tx1"/>
                        </a:solidFill>
                        <a:effectLst/>
                        <a:latin typeface="Calibri" pitchFamily="34"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8611"/>
                                        </p:tgtEl>
                                        <p:attrNameLst>
                                          <p:attrName>style.visibility</p:attrName>
                                        </p:attrNameLst>
                                      </p:cBhvr>
                                      <p:to>
                                        <p:strVal val="visible"/>
                                      </p:to>
                                    </p:set>
                                    <p:anim calcmode="lin" valueType="num">
                                      <p:cBhvr>
                                        <p:cTn id="13" dur="500" fill="hold"/>
                                        <p:tgtEl>
                                          <p:spTgt spid="68611"/>
                                        </p:tgtEl>
                                        <p:attrNameLst>
                                          <p:attrName>ppt_w</p:attrName>
                                        </p:attrNameLst>
                                      </p:cBhvr>
                                      <p:tavLst>
                                        <p:tav tm="0">
                                          <p:val>
                                            <p:fltVal val="0"/>
                                          </p:val>
                                        </p:tav>
                                        <p:tav tm="100000">
                                          <p:val>
                                            <p:strVal val="#ppt_w"/>
                                          </p:val>
                                        </p:tav>
                                      </p:tavLst>
                                    </p:anim>
                                    <p:anim calcmode="lin" valueType="num">
                                      <p:cBhvr>
                                        <p:cTn id="14" dur="500" fill="hold"/>
                                        <p:tgtEl>
                                          <p:spTgt spid="68611"/>
                                        </p:tgtEl>
                                        <p:attrNameLst>
                                          <p:attrName>ppt_h</p:attrName>
                                        </p:attrNameLst>
                                      </p:cBhvr>
                                      <p:tavLst>
                                        <p:tav tm="0">
                                          <p:val>
                                            <p:fltVal val="0"/>
                                          </p:val>
                                        </p:tav>
                                        <p:tav tm="100000">
                                          <p:val>
                                            <p:strVal val="#ppt_h"/>
                                          </p:val>
                                        </p:tav>
                                      </p:tavLst>
                                    </p:anim>
                                    <p:animEffect transition="in" filter="fade">
                                      <p:cBhvr>
                                        <p:cTn id="15" dur="500"/>
                                        <p:tgtEl>
                                          <p:spTgt spid="68611"/>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68617"/>
                                        </p:tgtEl>
                                        <p:attrNameLst>
                                          <p:attrName>style.visibility</p:attrName>
                                        </p:attrNameLst>
                                      </p:cBhvr>
                                      <p:to>
                                        <p:strVal val="visible"/>
                                      </p:to>
                                    </p:set>
                                    <p:animEffect transition="in" filter="wipe(up)">
                                      <p:cBhvr>
                                        <p:cTn id="19" dur="500"/>
                                        <p:tgtEl>
                                          <p:spTgt spid="68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p:bldP spid="686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1400" y="1727200"/>
            <a:ext cx="7061200" cy="2289175"/>
          </a:xfrm>
          <a:prstGeom prst="rect">
            <a:avLst/>
          </a:prstGeom>
          <a:noFill/>
          <a:ln w="9525">
            <a:noFill/>
            <a:miter lim="800000"/>
            <a:headEnd/>
            <a:tailEnd/>
          </a:ln>
        </p:spPr>
        <p:txBody>
          <a:bodyPr>
            <a:spAutoFit/>
          </a:bodyPr>
          <a:lstStyle/>
          <a:p>
            <a:pPr indent="355600"/>
            <a:r>
              <a:rPr lang="zh-CN" altLang="en-US" sz="1800"/>
              <a:t>       大脑某一部位的损害，会造成一组完全或不完全的语言临床症状较高频率的出现，如果损伤较局限，多表现为典型的失语症状，如果范围较广，会呈现出非典型的失语症状。</a:t>
            </a:r>
          </a:p>
          <a:p>
            <a:pPr indent="355600"/>
            <a:r>
              <a:rPr lang="zh-CN" altLang="en-US" sz="1800"/>
              <a:t>       根据失语症临床特点以及病灶部位，结合我国汉字的特点，制定了汉语的失语症分类方法，将失语症分为：外侧裂周失语、分水岭区失语综合征、完全性失语、命名性失语、皮质下失语、纯词聋、纯词哑、交叉性失语、儿童获得性失语、原发性进行性失语。见表</a:t>
            </a:r>
            <a:r>
              <a:rPr lang="en-US" altLang="zh-CN" sz="1800"/>
              <a:t>2-1</a:t>
            </a:r>
            <a:r>
              <a:rPr lang="zh-CN" altLang="en-US" sz="1800"/>
              <a:t>。失语症的病灶及预后见表</a:t>
            </a:r>
            <a:r>
              <a:rPr lang="en-US" altLang="zh-CN" sz="1800"/>
              <a:t>2-2</a:t>
            </a:r>
            <a:r>
              <a:rPr lang="zh-CN" altLang="en-US" sz="1800"/>
              <a:t>。</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sz="1800" b="1"/>
              <a:t>二、各类失语症的临床特征与病灶</a:t>
            </a:r>
            <a:r>
              <a:rPr lang="zh-CN" altLang="en-US" sz="1800"/>
              <a:t> </a:t>
            </a:r>
          </a:p>
        </p:txBody>
      </p:sp>
      <p:grpSp>
        <p:nvGrpSpPr>
          <p:cNvPr id="13" name="组合 12"/>
          <p:cNvGrpSpPr>
            <a:grpSpLocks/>
          </p:cNvGrpSpPr>
          <p:nvPr/>
        </p:nvGrpSpPr>
        <p:grpSpPr bwMode="auto">
          <a:xfrm>
            <a:off x="122238" y="77788"/>
            <a:ext cx="8342312" cy="366712"/>
            <a:chOff x="162802" y="93745"/>
            <a:chExt cx="11122990" cy="541458"/>
          </a:xfrm>
        </p:grpSpPr>
        <p:sp>
          <p:nvSpPr>
            <p:cNvPr id="34820"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sz="1800" b="1" dirty="0"/>
            </a:p>
          </p:txBody>
        </p:sp>
        <p:grpSp>
          <p:nvGrpSpPr>
            <p:cNvPr id="34821"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34823"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3363</Words>
  <Application>Microsoft Office PowerPoint</Application>
  <PresentationFormat>全屏显示(16:9)</PresentationFormat>
  <Paragraphs>366</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lenovo</cp:lastModifiedBy>
  <cp:revision>16</cp:revision>
  <dcterms:created xsi:type="dcterms:W3CDTF">2017-07-25T02:42:00Z</dcterms:created>
  <dcterms:modified xsi:type="dcterms:W3CDTF">2019-11-07T07:19:26Z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